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media/image45.jpg" ContentType="image/jpg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media/image52.jpg" ContentType="image/jpg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0" r:id="rId2"/>
  </p:sldMasterIdLst>
  <p:notesMasterIdLst>
    <p:notesMasterId r:id="rId31"/>
  </p:notesMasterIdLst>
  <p:sldIdLst>
    <p:sldId id="352" r:id="rId3"/>
    <p:sldId id="318" r:id="rId4"/>
    <p:sldId id="309" r:id="rId5"/>
    <p:sldId id="344" r:id="rId6"/>
    <p:sldId id="321" r:id="rId7"/>
    <p:sldId id="328" r:id="rId8"/>
    <p:sldId id="326" r:id="rId9"/>
    <p:sldId id="322" r:id="rId10"/>
    <p:sldId id="324" r:id="rId11"/>
    <p:sldId id="343" r:id="rId12"/>
    <p:sldId id="330" r:id="rId13"/>
    <p:sldId id="325" r:id="rId14"/>
    <p:sldId id="279" r:id="rId15"/>
    <p:sldId id="353" r:id="rId16"/>
    <p:sldId id="334" r:id="rId17"/>
    <p:sldId id="348" r:id="rId18"/>
    <p:sldId id="281" r:id="rId19"/>
    <p:sldId id="335" r:id="rId20"/>
    <p:sldId id="336" r:id="rId21"/>
    <p:sldId id="339" r:id="rId22"/>
    <p:sldId id="329" r:id="rId23"/>
    <p:sldId id="342" r:id="rId24"/>
    <p:sldId id="347" r:id="rId25"/>
    <p:sldId id="337" r:id="rId26"/>
    <p:sldId id="282" r:id="rId27"/>
    <p:sldId id="349" r:id="rId28"/>
    <p:sldId id="350" r:id="rId29"/>
    <p:sldId id="351" r:id="rId30"/>
  </p:sldIdLst>
  <p:sldSz cx="12192000" cy="6858000"/>
  <p:notesSz cx="6858000" cy="9144000"/>
  <p:custDataLst>
    <p:tags r:id="rId3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sovan, Ashley" initials="CA" lastIdx="2" clrIdx="0">
    <p:extLst>
      <p:ext uri="{19B8F6BF-5375-455C-9EA6-DF929625EA0E}">
        <p15:presenceInfo xmlns:p15="http://schemas.microsoft.com/office/powerpoint/2012/main" userId="S-1-5-21-667784661-3259641414-1538980133-2093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2A55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02" autoAdjust="0"/>
    <p:restoredTop sz="96305" autoAdjust="0"/>
  </p:normalViewPr>
  <p:slideViewPr>
    <p:cSldViewPr snapToGrid="0">
      <p:cViewPr varScale="1">
        <p:scale>
          <a:sx n="112" d="100"/>
          <a:sy n="112" d="100"/>
        </p:scale>
        <p:origin x="-2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sz="2000" noProof="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Est-ce</a:t>
            </a:r>
            <a:r>
              <a:rPr lang="fr-CA" sz="2000" baseline="0" noProof="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 acceptable</a:t>
            </a:r>
            <a:r>
              <a:rPr lang="fr-CA" sz="2000" noProof="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 que</a:t>
            </a:r>
            <a:r>
              <a:rPr lang="fr-CA" sz="2000" baseline="0" noProof="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 l’IA/un algorithme décide si…</a:t>
            </a:r>
            <a:endParaRPr lang="fr-CA" sz="2000" noProof="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c:rich>
      </c:tx>
      <c:layout>
        <c:manualLayout>
          <c:xMode val="edge"/>
          <c:yMode val="edge"/>
          <c:x val="0.14239725188484684"/>
          <c:y val="1.564093985217053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4909387576552931"/>
          <c:y val="0.15782407407407409"/>
          <c:w val="0.45950568678915138"/>
          <c:h val="0.72088764946048411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AC7B1BA-081B-4196-81E0-D5707BCE49BF}" type="VALUE">
                      <a:rPr lang="en-US" smtClean="0"/>
                      <a:pPr/>
                      <a:t>[VALUE]</a:t>
                    </a:fld>
                    <a:r>
                      <a:rPr lang="en-US" smtClean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8DE1-411C-8CF8-EE0834AAE74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0E737D3-8E2A-44DD-859F-0613F32BA270}" type="VALUE">
                      <a:rPr lang="en-US" smtClean="0"/>
                      <a:pPr/>
                      <a:t>[VALUE]</a:t>
                    </a:fld>
                    <a:r>
                      <a:rPr lang="en-US" smtClean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8DE1-411C-8CF8-EE0834AAE74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69F384B-43A9-4692-BC9E-0FE84EE6DF2E}" type="VALUE">
                      <a:rPr lang="en-US" smtClean="0"/>
                      <a:pPr/>
                      <a:t>[VALUE]</a:t>
                    </a:fld>
                    <a:r>
                      <a:rPr lang="en-US" smtClean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8DE1-411C-8CF8-EE0834AAE74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B56408F-4315-47FB-A60E-22E23A60527E}" type="VALUE">
                      <a:rPr lang="en-US" smtClean="0"/>
                      <a:pPr/>
                      <a:t>[VALUE]</a:t>
                    </a:fld>
                    <a:r>
                      <a:rPr lang="en-US" dirty="0" smtClean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DE1-411C-8CF8-EE0834AAE7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Access to government support programs such as employment insurance</c:v>
                </c:pt>
                <c:pt idx="1">
                  <c:v>Which medical interventions are best for you</c:v>
                </c:pt>
                <c:pt idx="2">
                  <c:v>Implementation of government policies such as who can immigrate to Canada</c:v>
                </c:pt>
                <c:pt idx="3">
                  <c:v>Whether a person gets a job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33</c:v>
                </c:pt>
                <c:pt idx="1">
                  <c:v>32</c:v>
                </c:pt>
                <c:pt idx="2">
                  <c:v>28</c:v>
                </c:pt>
                <c:pt idx="3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E1-411C-8CF8-EE0834AAE7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22301688"/>
        <c:axId val="511144472"/>
      </c:barChart>
      <c:catAx>
        <c:axId val="4223016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+mn-cs"/>
              </a:defRPr>
            </a:pPr>
            <a:endParaRPr lang="en-US"/>
          </a:p>
        </c:txPr>
        <c:crossAx val="511144472"/>
        <c:crosses val="autoZero"/>
        <c:auto val="1"/>
        <c:lblAlgn val="ctr"/>
        <c:lblOffset val="100"/>
        <c:noMultiLvlLbl val="0"/>
      </c:catAx>
      <c:valAx>
        <c:axId val="511144472"/>
        <c:scaling>
          <c:orientation val="minMax"/>
          <c:max val="10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301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3.jp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jpeg>
</file>

<file path=ppt/media/image52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E318F-4FD6-4105-84B1-8B99381A6CD1}" type="datetimeFigureOut">
              <a:rPr lang="fr-CA" smtClean="0"/>
              <a:t>2019-12-05</a:t>
            </a:fld>
            <a:endParaRPr lang="fr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6B9CCB-438C-40BC-957B-7312811EEAB1}" type="slidenum">
              <a:rPr lang="fr-CA" smtClean="0"/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579773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xfordmartin.ox.ac.uk/downloads/academic/The_Future_of_Employment.pdf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oecd.org/employment/emp/Policy%20brief%20-%20Automation%20and%20Independent%20Work%20in%20a%20Digital%20Economy.pdf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79121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11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68587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12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619509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13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316153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:notes"/>
          <p:cNvSpPr txBox="1">
            <a:spLocks noGrp="1"/>
          </p:cNvSpPr>
          <p:nvPr>
            <p:ph type="body" idx="1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" name="Google Shape;18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7768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15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28319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532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17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82864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https://www.canada.ca/en/government/system/digital-government/responsible-use-ai/list-interested-artificial-intelligence-ai-suppliers.html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18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571786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https://www.canada.ca/en/government/system/digital-government/responsible-use-ai/list-interested-artificial-intelligence-ai-suppliers.html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19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113295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https://www.canada.ca/en/government/system/digital-government/responsible-use-ai/list-interested-artificial-intelligence-ai-suppliers.html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20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847030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Complexity</a:t>
            </a:r>
            <a:r>
              <a:rPr lang="fr-CA" baseline="0" dirty="0"/>
              <a:t> image is a Creative Commons 3.0 licenced image from user:LukeGoodsell on Wikimedia commons: https://en.wikipedia.org/wiki/File:Ribosome-Nascent_chain_complex.png</a:t>
            </a:r>
          </a:p>
          <a:p>
            <a:endParaRPr lang="fr-CA" baseline="0" dirty="0"/>
          </a:p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868808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Ipsos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21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63917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https://www.canada.ca/en/government/system/digital-government/responsible-use-ai/list-interested-artificial-intelligence-ai-suppliers.html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22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6611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24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0415181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https://www.canada.ca/en/government/system/digital-government/responsible-use-ai/list-interested-artificial-intelligence-ai-suppliers.html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25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3284052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8639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https://www.canada.ca/en/government/system/digital-government/responsible-use-ai/list-interested-artificial-intelligence-ai-suppliers.html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en-CA" smtClean="0"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92697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https://www.canada.ca/en/government/system/digital-government/responsible-use-ai/list-interested-artificial-intelligence-ai-suppliers.html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en-CA" smtClean="0"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5929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https://blogs.wsj.com/cio/2016/07/18/cio-explainer-what-is-artificial-intelligence/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3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987771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4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792859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McKinsey: AI will add 1.2 additional GDP growth per year, or 16% higher than otherwise by 2030 with 70% of companies using at least some kind of AI technology. </a:t>
            </a:r>
          </a:p>
          <a:p>
            <a:r>
              <a:rPr lang="fr-CA" dirty="0"/>
              <a:t>https://www.mckinsey.com/featured-insights/artificial-intelligence/notes-from-the-ai-frontier-modeling-the-impact-of-ai-on-the-world-economy?reload</a:t>
            </a:r>
          </a:p>
          <a:p>
            <a:endParaRPr lang="fr-CA" dirty="0"/>
          </a:p>
          <a:p>
            <a:r>
              <a:rPr lang="fr-CA" dirty="0"/>
              <a:t>Leading AI countries could capture an additional 20 to 25 percent in net economic benefits, compared with today, while developing countries might capture only about 5 to 15 percent</a:t>
            </a:r>
          </a:p>
          <a:p>
            <a:endParaRPr lang="fr-CA" dirty="0"/>
          </a:p>
          <a:p>
            <a:r>
              <a:rPr lang="fr-CA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Osborne/Frey</a:t>
            </a:r>
            <a:r>
              <a:rPr lang="fr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suggest 47 percent of the U.S. workforce is at risk of automation, whereas the </a:t>
            </a:r>
            <a:r>
              <a:rPr lang="fr-CA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OECD </a:t>
            </a:r>
            <a:r>
              <a:rPr lang="fr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suggests that 9 percent of the workforce across OECD countries is at risk, with up to 50 percent of tasks </a:t>
            </a:r>
            <a:r>
              <a:rPr lang="fr-CA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changing </a:t>
            </a:r>
            <a:r>
              <a:rPr lang="fr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an additional 25 percent.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5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713553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6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593054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8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01434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Cleaning</a:t>
            </a:r>
            <a:r>
              <a:rPr lang="fr-CA" baseline="0" dirty="0"/>
              <a:t> data: Corporation, Corporation Canada, Corporation Canada. Inc.</a:t>
            </a:r>
          </a:p>
          <a:p>
            <a:endParaRPr lang="fr-CA" baseline="0" dirty="0"/>
          </a:p>
          <a:p>
            <a:r>
              <a:rPr lang="fr-CA" baseline="0" dirty="0"/>
              <a:t>Once amalgamated, we know how much that Corporation: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CA" baseline="0" dirty="0"/>
              <a:t>Is getting in GC contracts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CA" baseline="0" dirty="0"/>
              <a:t>Has been fined for business practices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CA" baseline="0" dirty="0"/>
              <a:t>Is polluting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9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72197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https://www.canada.ca/en/government/system/digital-government/responsible-use-ai.html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6B9CCB-438C-40BC-957B-7312811EEAB1}" type="slidenum">
              <a:rPr lang="fr-CA" smtClean="0"/>
              <a:t>10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0519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Click to edit Master title style</a:t>
            </a:r>
            <a:endParaRPr lang="fr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Click to edit Master subtitle style</a:t>
            </a:r>
            <a:endParaRPr lang="fr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fr-CA" smtClean="0"/>
              <a:t>2019-12-05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fr-CA" smtClean="0"/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773504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680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79665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asic Page With header Ba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4B517-E49B-41B6-9DBC-23634E0F1CDC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012265" y="138062"/>
            <a:ext cx="7243976" cy="87867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accent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Header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 hasCustomPrompt="1"/>
          </p:nvPr>
        </p:nvSpPr>
        <p:spPr>
          <a:xfrm>
            <a:off x="1048280" y="1124744"/>
            <a:ext cx="10095440" cy="52931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200">
                <a:solidFill>
                  <a:srgbClr val="004D71"/>
                </a:solidFill>
                <a:latin typeface="Calibri" panose="020F0502020204030204" pitchFamily="34" charset="0"/>
              </a:defRPr>
            </a:lvl1pPr>
            <a:lvl2pPr>
              <a:defRPr sz="2000">
                <a:solidFill>
                  <a:srgbClr val="004D71"/>
                </a:solidFill>
                <a:latin typeface="Calibri" panose="020F0502020204030204" pitchFamily="34" charset="0"/>
              </a:defRPr>
            </a:lvl2pPr>
            <a:lvl3pPr>
              <a:defRPr sz="1800">
                <a:solidFill>
                  <a:srgbClr val="004D71"/>
                </a:solidFill>
                <a:latin typeface="Calibri" panose="020F0502020204030204" pitchFamily="34" charset="0"/>
              </a:defRPr>
            </a:lvl3pPr>
            <a:lvl4pPr>
              <a:defRPr sz="1600">
                <a:solidFill>
                  <a:srgbClr val="004D71"/>
                </a:solidFill>
                <a:latin typeface="Calibri" panose="020F0502020204030204" pitchFamily="34" charset="0"/>
              </a:defRPr>
            </a:lvl4pPr>
            <a:lvl5pPr marL="0" indent="1255713">
              <a:defRPr sz="1400">
                <a:solidFill>
                  <a:srgbClr val="004D7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CA" altLang="ko-KR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37033951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2">
  <p:cSld name="Cover Slide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29712" y="971176"/>
            <a:ext cx="6857200" cy="36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eorgia"/>
              <a:buNone/>
              <a:defRPr sz="5600" u="none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29712" y="4718940"/>
            <a:ext cx="6857200" cy="11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10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2">
  <p:cSld name="Cover Slide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5afcd8ea15_0_310"/>
          <p:cNvSpPr txBox="1">
            <a:spLocks noGrp="1"/>
          </p:cNvSpPr>
          <p:nvPr>
            <p:ph type="ctrTitle"/>
          </p:nvPr>
        </p:nvSpPr>
        <p:spPr>
          <a:xfrm>
            <a:off x="429713" y="971177"/>
            <a:ext cx="6857200" cy="36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eorgia"/>
              <a:buNone/>
              <a:defRPr sz="5600" u="none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g5afcd8ea15_0_310"/>
          <p:cNvSpPr txBox="1">
            <a:spLocks noGrp="1"/>
          </p:cNvSpPr>
          <p:nvPr>
            <p:ph type="subTitle" idx="1"/>
          </p:nvPr>
        </p:nvSpPr>
        <p:spPr>
          <a:xfrm>
            <a:off x="429712" y="4718940"/>
            <a:ext cx="6857200" cy="11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73980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and image">
  <p:cSld name="Title, content and imag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5afcd8ea15_0_336"/>
          <p:cNvSpPr txBox="1">
            <a:spLocks noGrp="1"/>
          </p:cNvSpPr>
          <p:nvPr>
            <p:ph type="title"/>
          </p:nvPr>
        </p:nvSpPr>
        <p:spPr>
          <a:xfrm>
            <a:off x="427877" y="1171223"/>
            <a:ext cx="5243600" cy="17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g5afcd8ea15_0_336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Google Shape;18;g5afcd8ea15_0_336"/>
          <p:cNvSpPr txBox="1">
            <a:spLocks noGrp="1"/>
          </p:cNvSpPr>
          <p:nvPr>
            <p:ph type="body" idx="1"/>
          </p:nvPr>
        </p:nvSpPr>
        <p:spPr>
          <a:xfrm>
            <a:off x="426720" y="3262489"/>
            <a:ext cx="5244800" cy="2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marL="1219170" lvl="1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marL="3657509" lvl="5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g5afcd8ea15_0_336"/>
          <p:cNvSpPr>
            <a:spLocks noGrp="1"/>
          </p:cNvSpPr>
          <p:nvPr>
            <p:ph type="pic" idx="2"/>
          </p:nvPr>
        </p:nvSpPr>
        <p:spPr>
          <a:xfrm>
            <a:off x="6730124" y="304801"/>
            <a:ext cx="5220800" cy="5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8800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5afcd8ea15_0_321"/>
          <p:cNvSpPr txBox="1">
            <a:spLocks noGrp="1"/>
          </p:cNvSpPr>
          <p:nvPr>
            <p:ph type="title"/>
          </p:nvPr>
        </p:nvSpPr>
        <p:spPr>
          <a:xfrm>
            <a:off x="427877" y="190501"/>
            <a:ext cx="11336400" cy="10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5afcd8ea15_0_321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34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4"/>
          <p:cNvSpPr txBox="1">
            <a:spLocks noGrp="1"/>
          </p:cNvSpPr>
          <p:nvPr>
            <p:ph type="title"/>
          </p:nvPr>
        </p:nvSpPr>
        <p:spPr>
          <a:xfrm>
            <a:off x="427879" y="190502"/>
            <a:ext cx="11336245" cy="108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4"/>
          <p:cNvSpPr txBox="1">
            <a:spLocks noGrp="1"/>
          </p:cNvSpPr>
          <p:nvPr>
            <p:ph type="body" idx="1"/>
          </p:nvPr>
        </p:nvSpPr>
        <p:spPr>
          <a:xfrm>
            <a:off x="426720" y="1600204"/>
            <a:ext cx="11338560" cy="4248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3657509" lvl="5" indent="-45718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4"/>
          <p:cNvSpPr txBox="1">
            <a:spLocks noGrp="1"/>
          </p:cNvSpPr>
          <p:nvPr>
            <p:ph type="sldNum" idx="12"/>
          </p:nvPr>
        </p:nvSpPr>
        <p:spPr>
          <a:xfrm>
            <a:off x="5893427" y="6467812"/>
            <a:ext cx="405147" cy="191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706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, content and image">
  <p:cSld name="3_Title, content and im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427878" y="1171223"/>
            <a:ext cx="5243521" cy="1757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26721" y="3262490"/>
            <a:ext cx="5244679" cy="258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1219170" lvl="1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2pPr>
            <a:lvl3pPr marL="1828754" lvl="2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3pPr>
            <a:lvl4pPr marL="2438339" lvl="3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3657509" lvl="5" indent="-474121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000"/>
              <a:buChar char="•"/>
              <a:defRPr/>
            </a:lvl6pPr>
            <a:lvl7pPr marL="4267093" lvl="6" indent="-474121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000"/>
              <a:buChar char="•"/>
              <a:defRPr/>
            </a:lvl7pPr>
            <a:lvl8pPr marL="4876678" lvl="7" indent="-474121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000"/>
              <a:buChar char="•"/>
              <a:defRPr/>
            </a:lvl8pPr>
            <a:lvl9pPr marL="5486263" lvl="8" indent="-474121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>
            <a:spLocks noGrp="1"/>
          </p:cNvSpPr>
          <p:nvPr>
            <p:ph type="pic" idx="2"/>
          </p:nvPr>
        </p:nvSpPr>
        <p:spPr>
          <a:xfrm>
            <a:off x="6730124" y="304800"/>
            <a:ext cx="5220608" cy="55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8173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ntents">
  <p:cSld name="Title and 2 conten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5afcd8ea15_0_316"/>
          <p:cNvSpPr txBox="1">
            <a:spLocks noGrp="1"/>
          </p:cNvSpPr>
          <p:nvPr>
            <p:ph type="title"/>
          </p:nvPr>
        </p:nvSpPr>
        <p:spPr>
          <a:xfrm>
            <a:off x="427877" y="190501"/>
            <a:ext cx="11336400" cy="10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g5afcd8ea15_0_316"/>
          <p:cNvSpPr txBox="1">
            <a:spLocks noGrp="1"/>
          </p:cNvSpPr>
          <p:nvPr>
            <p:ph type="body" idx="1"/>
          </p:nvPr>
        </p:nvSpPr>
        <p:spPr>
          <a:xfrm>
            <a:off x="426720" y="1600203"/>
            <a:ext cx="5485600" cy="42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marL="1219170" lvl="1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marL="3657509" lvl="5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g5afcd8ea15_0_316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6" name="Google Shape;36;g5afcd8ea15_0_316"/>
          <p:cNvSpPr txBox="1">
            <a:spLocks noGrp="1"/>
          </p:cNvSpPr>
          <p:nvPr>
            <p:ph type="body" idx="2"/>
          </p:nvPr>
        </p:nvSpPr>
        <p:spPr>
          <a:xfrm>
            <a:off x="6278437" y="1600203"/>
            <a:ext cx="5485600" cy="42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marL="1219170" lvl="1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marL="3657509" lvl="5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797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47050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04930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1" type="title">
  <p:cSld name="Cover Slide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5afcd8ea15_0_303"/>
          <p:cNvSpPr txBox="1">
            <a:spLocks noGrp="1"/>
          </p:cNvSpPr>
          <p:nvPr>
            <p:ph type="ctrTitle"/>
          </p:nvPr>
        </p:nvSpPr>
        <p:spPr>
          <a:xfrm>
            <a:off x="429713" y="969264"/>
            <a:ext cx="6857200" cy="36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eorgia"/>
              <a:buNone/>
              <a:defRPr sz="5600" u="none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g5afcd8ea15_0_303"/>
          <p:cNvSpPr txBox="1">
            <a:spLocks noGrp="1"/>
          </p:cNvSpPr>
          <p:nvPr>
            <p:ph type="subTitle" idx="1"/>
          </p:nvPr>
        </p:nvSpPr>
        <p:spPr>
          <a:xfrm>
            <a:off x="429712" y="4718940"/>
            <a:ext cx="6857200" cy="11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90867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3">
  <p:cSld name="Cover Slide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5afcd8ea15_0_313"/>
          <p:cNvSpPr txBox="1">
            <a:spLocks noGrp="1"/>
          </p:cNvSpPr>
          <p:nvPr>
            <p:ph type="ctrTitle"/>
          </p:nvPr>
        </p:nvSpPr>
        <p:spPr>
          <a:xfrm>
            <a:off x="429713" y="971177"/>
            <a:ext cx="6857200" cy="36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eorgia"/>
              <a:buNone/>
              <a:defRPr sz="5600" u="none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g5afcd8ea15_0_313"/>
          <p:cNvSpPr txBox="1">
            <a:spLocks noGrp="1"/>
          </p:cNvSpPr>
          <p:nvPr>
            <p:ph type="subTitle" idx="1"/>
          </p:nvPr>
        </p:nvSpPr>
        <p:spPr>
          <a:xfrm>
            <a:off x="429712" y="4718940"/>
            <a:ext cx="6857200" cy="11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5128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1" type="secHead">
  <p:cSld name="Section Break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5afcd8ea15_0_324"/>
          <p:cNvSpPr txBox="1">
            <a:spLocks noGrp="1"/>
          </p:cNvSpPr>
          <p:nvPr>
            <p:ph type="title"/>
          </p:nvPr>
        </p:nvSpPr>
        <p:spPr>
          <a:xfrm>
            <a:off x="429713" y="1101653"/>
            <a:ext cx="8685600" cy="34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Georgia"/>
              <a:buNone/>
              <a:defRPr sz="3733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g5afcd8ea15_0_324"/>
          <p:cNvSpPr txBox="1">
            <a:spLocks noGrp="1"/>
          </p:cNvSpPr>
          <p:nvPr>
            <p:ph type="body" idx="1"/>
          </p:nvPr>
        </p:nvSpPr>
        <p:spPr>
          <a:xfrm>
            <a:off x="429712" y="4721631"/>
            <a:ext cx="8685600" cy="1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67" b="1">
                <a:solidFill>
                  <a:schemeClr val="accent2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133">
                <a:solidFill>
                  <a:srgbClr val="888888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5pPr>
            <a:lvl6pPr marL="3657509" lvl="5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6pPr>
            <a:lvl7pPr marL="4267093" lvl="6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7pPr>
            <a:lvl8pPr marL="4876678" lvl="7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8pPr>
            <a:lvl9pPr marL="5486263" lvl="8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g5afcd8ea15_0_324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931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2">
  <p:cSld name="Section Break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5afcd8ea15_0_328"/>
          <p:cNvSpPr txBox="1">
            <a:spLocks noGrp="1"/>
          </p:cNvSpPr>
          <p:nvPr>
            <p:ph type="title"/>
          </p:nvPr>
        </p:nvSpPr>
        <p:spPr>
          <a:xfrm>
            <a:off x="429713" y="1101653"/>
            <a:ext cx="8685600" cy="34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Georgia"/>
              <a:buNone/>
              <a:defRPr sz="3733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g5afcd8ea15_0_328"/>
          <p:cNvSpPr txBox="1">
            <a:spLocks noGrp="1"/>
          </p:cNvSpPr>
          <p:nvPr>
            <p:ph type="body" idx="1"/>
          </p:nvPr>
        </p:nvSpPr>
        <p:spPr>
          <a:xfrm>
            <a:off x="429712" y="4721631"/>
            <a:ext cx="8685600" cy="1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67" b="1">
                <a:solidFill>
                  <a:schemeClr val="accent2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133">
                <a:solidFill>
                  <a:srgbClr val="888888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5pPr>
            <a:lvl6pPr marL="3657509" lvl="5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6pPr>
            <a:lvl7pPr marL="4267093" lvl="6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7pPr>
            <a:lvl8pPr marL="4876678" lvl="7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8pPr>
            <a:lvl9pPr marL="5486263" lvl="8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5afcd8ea15_0_328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26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3">
  <p:cSld name="Section Break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afcd8ea15_0_332"/>
          <p:cNvSpPr txBox="1">
            <a:spLocks noGrp="1"/>
          </p:cNvSpPr>
          <p:nvPr>
            <p:ph type="title"/>
          </p:nvPr>
        </p:nvSpPr>
        <p:spPr>
          <a:xfrm>
            <a:off x="429713" y="1101653"/>
            <a:ext cx="8685600" cy="34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Georgia"/>
              <a:buNone/>
              <a:defRPr sz="3733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5afcd8ea15_0_332"/>
          <p:cNvSpPr txBox="1">
            <a:spLocks noGrp="1"/>
          </p:cNvSpPr>
          <p:nvPr>
            <p:ph type="body" idx="1"/>
          </p:nvPr>
        </p:nvSpPr>
        <p:spPr>
          <a:xfrm>
            <a:off x="429712" y="4721631"/>
            <a:ext cx="8685600" cy="1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67" b="1">
                <a:solidFill>
                  <a:schemeClr val="accent2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133">
                <a:solidFill>
                  <a:srgbClr val="888888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5pPr>
            <a:lvl6pPr marL="3657509" lvl="5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6pPr>
            <a:lvl7pPr marL="4267093" lvl="6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7pPr>
            <a:lvl8pPr marL="4876678" lvl="7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8pPr>
            <a:lvl9pPr marL="5486263" lvl="8" indent="-30479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g5afcd8ea15_0_332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490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">
  <p:cSld name="Imag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afcd8ea15_0_341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Google Shape;58;g5afcd8ea15_0_341"/>
          <p:cNvSpPr>
            <a:spLocks noGrp="1"/>
          </p:cNvSpPr>
          <p:nvPr>
            <p:ph type="pic" idx="2"/>
          </p:nvPr>
        </p:nvSpPr>
        <p:spPr>
          <a:xfrm>
            <a:off x="31" y="0"/>
            <a:ext cx="12192000" cy="6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08007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afcd8ea15_0_344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1" name="Google Shape;61;g5afcd8ea15_0_344"/>
          <p:cNvSpPr txBox="1">
            <a:spLocks noGrp="1"/>
          </p:cNvSpPr>
          <p:nvPr>
            <p:ph type="body" idx="1"/>
          </p:nvPr>
        </p:nvSpPr>
        <p:spPr>
          <a:xfrm>
            <a:off x="1193168" y="421048"/>
            <a:ext cx="9805600" cy="3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2A56"/>
              </a:buClr>
              <a:buSzPts val="1800"/>
              <a:buFont typeface="Arial"/>
              <a:buNone/>
              <a:defRPr sz="2400" b="0" i="1">
                <a:solidFill>
                  <a:srgbClr val="3F2A5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1219170" lvl="1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2A56"/>
              </a:buClr>
              <a:buSzPts val="1800"/>
              <a:buNone/>
              <a:defRPr sz="2400" b="0" i="1">
                <a:solidFill>
                  <a:srgbClr val="3F2A5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828754" lvl="2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2A56"/>
              </a:buClr>
              <a:buSzPts val="1800"/>
              <a:buNone/>
              <a:defRPr sz="2400" b="0" i="1">
                <a:solidFill>
                  <a:srgbClr val="3F2A5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2438339" lvl="3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2A56"/>
              </a:buClr>
              <a:buSzPts val="1800"/>
              <a:buNone/>
              <a:defRPr sz="2400" b="0" i="1">
                <a:solidFill>
                  <a:srgbClr val="3F2A5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3047924" lvl="4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2A56"/>
              </a:buClr>
              <a:buSzPts val="1800"/>
              <a:buFont typeface="Arial"/>
              <a:buNone/>
              <a:defRPr sz="2400" b="0" i="1">
                <a:solidFill>
                  <a:srgbClr val="3F2A5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3657509" lvl="5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g5afcd8ea15_0_344"/>
          <p:cNvSpPr txBox="1">
            <a:spLocks noGrp="1"/>
          </p:cNvSpPr>
          <p:nvPr>
            <p:ph type="body" idx="2"/>
          </p:nvPr>
        </p:nvSpPr>
        <p:spPr>
          <a:xfrm>
            <a:off x="1192483" y="4441096"/>
            <a:ext cx="9807200" cy="3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0639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rriweather Sans"/>
              <a:buChar char="—"/>
              <a:defRPr sz="1600" b="0" i="1">
                <a:latin typeface="Georgia"/>
                <a:ea typeface="Georgia"/>
                <a:cs typeface="Georgia"/>
                <a:sym typeface="Georgia"/>
              </a:defRPr>
            </a:lvl1pPr>
            <a:lvl2pPr marL="1219170" lvl="1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2pPr>
            <a:lvl3pPr marL="1828754" lvl="2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 b="1"/>
            </a:lvl3pPr>
            <a:lvl4pPr marL="2438339" lvl="3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4pPr>
            <a:lvl5pPr marL="3047924" lvl="4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5pPr>
            <a:lvl6pPr marL="3657509" lvl="5" indent="-304792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6pPr>
            <a:lvl7pPr marL="4267093" lvl="6" indent="-304792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7pPr>
            <a:lvl8pPr marL="4876678" lvl="7" indent="-304792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8pPr>
            <a:lvl9pPr marL="5486263" lvl="8" indent="-304792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0834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75402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798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080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857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9646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248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EE191-03B0-4A96-94FD-9320EBB781B3}" type="datetimeFigureOut">
              <a:rPr lang="en-CA" smtClean="0"/>
              <a:t>2019-12-05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2158F-1B4D-4DA8-BD84-C7A7906F050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11384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Click to edit Master title style</a:t>
            </a:r>
            <a:endParaRPr lang="fr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fr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EE191-03B0-4A96-94FD-9320EBB781B3}" type="datetimeFigureOut">
              <a:rPr lang="fr-CA" smtClean="0"/>
              <a:t>2019-12-05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2158F-1B4D-4DA8-BD84-C7A7906F050B}" type="slidenum">
              <a:rPr lang="fr-CA" smtClean="0"/>
              <a:t>‹#›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8910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g5afcd8ea15_0_299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83328" y="6347537"/>
            <a:ext cx="241269" cy="43174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g5afcd8ea15_0_299"/>
          <p:cNvSpPr txBox="1">
            <a:spLocks noGrp="1"/>
          </p:cNvSpPr>
          <p:nvPr>
            <p:ph type="title"/>
          </p:nvPr>
        </p:nvSpPr>
        <p:spPr>
          <a:xfrm>
            <a:off x="427877" y="190501"/>
            <a:ext cx="11336400" cy="10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5afcd8ea15_0_299"/>
          <p:cNvSpPr txBox="1">
            <a:spLocks noGrp="1"/>
          </p:cNvSpPr>
          <p:nvPr>
            <p:ph type="body" idx="1"/>
          </p:nvPr>
        </p:nvSpPr>
        <p:spPr>
          <a:xfrm>
            <a:off x="426720" y="1600203"/>
            <a:ext cx="11338400" cy="42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g5afcd8ea15_0_299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Google Shape;10;g5afcd8ea15_0_299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1477137" y="6439093"/>
            <a:ext cx="782220" cy="279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g5afcd8ea15_0_299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650309" y="6435085"/>
            <a:ext cx="826827" cy="283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516071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05">
          <p15:clr>
            <a:srgbClr val="F26B43"/>
          </p15:clr>
        </p15:guide>
        <p15:guide id="2" pos="404">
          <p15:clr>
            <a:srgbClr val="F26B43"/>
          </p15:clr>
        </p15:guide>
        <p15:guide id="3" pos="1111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LdciG-UYeokx3U7ZzRng3u4T3IHrBXXk9JddjjueQok/edi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chatsetventes.gc.ca/invitation-a-se-qualifier-pour-des-occasions-de-marche-en-intelligence-artificielle" TargetMode="External"/><Relationship Id="rId4" Type="http://schemas.openxmlformats.org/officeDocument/2006/relationships/hyperlink" Target="https://canada-ca.github.io/digital-playbook-guide-numerique/views-vues/automated-decision-automatise/fr/evaluation-impact-algorithmique.html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neil.bouwer@Canada.ca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csps.digitalacademy-academiedunumerique.efpc@canada.ca" TargetMode="External"/><Relationship Id="rId4" Type="http://schemas.openxmlformats.org/officeDocument/2006/relationships/hyperlink" Target="mailto:christopher.allison@Canada.ca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jpe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11" Type="http://schemas.openxmlformats.org/officeDocument/2006/relationships/image" Target="../media/image26.jpe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ctrTitle"/>
          </p:nvPr>
        </p:nvSpPr>
        <p:spPr>
          <a:xfrm>
            <a:off x="429696" y="971167"/>
            <a:ext cx="10418515" cy="3612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L’intelligence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artificielle</a:t>
            </a:r>
            <a:r>
              <a:rPr lang="en-US" dirty="0">
                <a:latin typeface="Georgia" panose="02040502050405020303" pitchFamily="18" charset="0"/>
              </a:rPr>
              <a:t/>
            </a:r>
            <a:br>
              <a:rPr lang="en-US" dirty="0">
                <a:latin typeface="Georgia" panose="02040502050405020303" pitchFamily="18" charset="0"/>
              </a:rPr>
            </a:br>
            <a:r>
              <a:rPr lang="en-US" sz="2400" dirty="0" err="1">
                <a:latin typeface="Georgia" panose="02040502050405020303" pitchFamily="18" charset="0"/>
              </a:rPr>
              <a:t>École</a:t>
            </a:r>
            <a:r>
              <a:rPr lang="en-US" sz="2400" dirty="0">
                <a:latin typeface="Georgia" panose="02040502050405020303" pitchFamily="18" charset="0"/>
              </a:rPr>
              <a:t> de la </a:t>
            </a:r>
            <a:r>
              <a:rPr lang="en-US" sz="2400" dirty="0" smtClean="0">
                <a:latin typeface="Georgia" panose="02040502050405020303" pitchFamily="18" charset="0"/>
              </a:rPr>
              <a:t>function </a:t>
            </a:r>
            <a:r>
              <a:rPr lang="en-US" sz="2400" dirty="0" err="1" smtClean="0">
                <a:latin typeface="Georgia" panose="02040502050405020303" pitchFamily="18" charset="0"/>
              </a:rPr>
              <a:t>publique</a:t>
            </a:r>
            <a:r>
              <a:rPr lang="en-US" sz="2400" dirty="0" smtClean="0">
                <a:latin typeface="Georgia" panose="02040502050405020303" pitchFamily="18" charset="0"/>
              </a:rPr>
              <a:t> </a:t>
            </a:r>
            <a:r>
              <a:rPr lang="en-US" sz="2400" dirty="0">
                <a:latin typeface="Georgia" panose="02040502050405020303" pitchFamily="18" charset="0"/>
              </a:rPr>
              <a:t>du </a:t>
            </a:r>
            <a:r>
              <a:rPr lang="en-US" sz="2400" dirty="0" smtClean="0">
                <a:latin typeface="Georgia" panose="02040502050405020303" pitchFamily="18" charset="0"/>
              </a:rPr>
              <a:t>Canada Académie </a:t>
            </a:r>
            <a:r>
              <a:rPr lang="en-US" sz="2400" dirty="0">
                <a:latin typeface="Georgia" panose="02040502050405020303" pitchFamily="18" charset="0"/>
              </a:rPr>
              <a:t>du numérique</a:t>
            </a:r>
            <a:endParaRPr sz="2400" dirty="0">
              <a:latin typeface="Georgia" panose="02040502050405020303" pitchFamily="18" charset="0"/>
            </a:endParaRPr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429712" y="4718940"/>
            <a:ext cx="6857200" cy="1132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0" indent="0"/>
            <a:endParaRPr b="0" dirty="0"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696470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7" y="98474"/>
            <a:ext cx="1108849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9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Exemple : </a:t>
            </a:r>
            <a:r>
              <a:rPr lang="fr-CA" sz="2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29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permet de mieux comprendre la réglementation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460375" y="4127500"/>
            <a:ext cx="22652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2 600 règlements fédéraux </a:t>
            </a:r>
            <a:b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CA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et plus provenant </a:t>
            </a:r>
            <a:r>
              <a:rPr lang="fr-CA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d’autres </a:t>
            </a:r>
            <a:r>
              <a:rPr lang="fr-CA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administrations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308061" y="2222500"/>
            <a:ext cx="1382876" cy="9525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308061" y="3175000"/>
            <a:ext cx="1363826" cy="86836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27399" y="4881562"/>
            <a:ext cx="2413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Applications et modèles </a:t>
            </a:r>
            <a:r>
              <a:rPr lang="fr-CA" sz="20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d’IA </a:t>
            </a:r>
            <a:r>
              <a:rPr lang="fr-CA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fournis par environ 74 entreprises du secteur privé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376862" y="2222499"/>
            <a:ext cx="1811338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376862" y="4038600"/>
            <a:ext cx="1811338" cy="476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188200" y="1379537"/>
            <a:ext cx="4762500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7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L’EFPC </a:t>
            </a:r>
            <a:r>
              <a:rPr lang="fr-CA" sz="17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et huit ministères examinent si nous pouvons répondre à des questions comme celles-ci :</a:t>
            </a:r>
          </a:p>
          <a:p>
            <a:pPr algn="ctr"/>
            <a:endParaRPr lang="fr-CA" sz="17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langage réglementaire encourage-t-il plus ou moins </a:t>
            </a:r>
            <a:r>
              <a:rPr lang="fr-CA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l’innovation </a:t>
            </a:r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dans le secteur privé? De quelle façon?</a:t>
            </a:r>
          </a:p>
          <a:p>
            <a:pPr algn="ctr"/>
            <a:endParaRPr lang="fr-CA" sz="17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Pouvons-nous cerner les lacunes et les chevauchements dans notre environnement réglementaire?</a:t>
            </a:r>
          </a:p>
          <a:p>
            <a:pPr algn="ctr"/>
            <a:endParaRPr lang="fr-CA" sz="17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Pouvons-nous </a:t>
            </a:r>
            <a:r>
              <a:rPr lang="fr-CA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schématiser le </a:t>
            </a:r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fardeau réglementaire dans les industries et les administrations?</a:t>
            </a:r>
          </a:p>
          <a:p>
            <a:pPr algn="ctr"/>
            <a:endParaRPr lang="fr-CA" sz="17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Pouvons-nous trouver des renseignements dans les documents soumis à titre </a:t>
            </a:r>
            <a:r>
              <a:rPr lang="fr-CA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d’exigences </a:t>
            </a:r>
            <a:r>
              <a:rPr lang="fr-CA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réglementaires?</a:t>
            </a:r>
          </a:p>
        </p:txBody>
      </p:sp>
      <p:pic>
        <p:nvPicPr>
          <p:cNvPr id="16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861" y="2365375"/>
            <a:ext cx="1600200" cy="1619250"/>
          </a:xfrm>
          <a:prstGeom prst="rect">
            <a:avLst/>
          </a:prstGeom>
        </p:spPr>
      </p:pic>
      <p:pic>
        <p:nvPicPr>
          <p:cNvPr id="19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0937" y="1379537"/>
            <a:ext cx="1685925" cy="1685925"/>
          </a:xfrm>
          <a:prstGeom prst="rect">
            <a:avLst/>
          </a:prstGeom>
        </p:spPr>
      </p:pic>
      <p:pic>
        <p:nvPicPr>
          <p:cNvPr id="20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1887" y="3205162"/>
            <a:ext cx="1704975" cy="16764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10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5" name="Rectangle 24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08238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11044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 système interrelié et complexe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9" name="TextBox 8"/>
          <p:cNvSpPr txBox="1"/>
          <p:nvPr/>
        </p:nvSpPr>
        <p:spPr>
          <a:xfrm>
            <a:off x="2853639" y="1219286"/>
            <a:ext cx="5813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gouvernement encourage la </a:t>
            </a:r>
            <a:r>
              <a:rPr lang="fr-CA" sz="20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recherche sur l’IA</a:t>
            </a:r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ce qui ouvre de nouveaux débouchés et accélère la croissance économique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45697" y="2921168"/>
            <a:ext cx="29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gouvernement doit perfectionner </a:t>
            </a:r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ses capacités et ses compétences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57301" y="2933868"/>
            <a:ext cx="37549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progrès se manifestent par une </a:t>
            </a:r>
            <a:r>
              <a:rPr lang="fr-CA" sz="20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amélioration des services </a:t>
            </a:r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et l’établissement d’un gouvernement </a:t>
            </a:r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plus intelligent.</a:t>
            </a:r>
          </a:p>
        </p:txBody>
      </p:sp>
      <p:sp>
        <p:nvSpPr>
          <p:cNvPr id="15" name="Oval 14"/>
          <p:cNvSpPr/>
          <p:nvPr/>
        </p:nvSpPr>
        <p:spPr>
          <a:xfrm>
            <a:off x="5312530" y="3431400"/>
            <a:ext cx="810400" cy="810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" name="TextBox 16"/>
          <p:cNvSpPr txBox="1"/>
          <p:nvPr/>
        </p:nvSpPr>
        <p:spPr>
          <a:xfrm>
            <a:off x="5291663" y="3636545"/>
            <a:ext cx="840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IA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21428" y="3075709"/>
            <a:ext cx="2178630" cy="1296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6" name="Oval 15"/>
          <p:cNvSpPr/>
          <p:nvPr/>
        </p:nvSpPr>
        <p:spPr>
          <a:xfrm>
            <a:off x="5312530" y="3431400"/>
            <a:ext cx="810400" cy="810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5291663" y="3636545"/>
            <a:ext cx="840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AI</a:t>
            </a:r>
            <a:endParaRPr lang="en-CA" sz="20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521428" y="3075709"/>
            <a:ext cx="2178630" cy="1296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1" name="Straight Connector 20"/>
          <p:cNvCxnSpPr>
            <a:stCxn id="9" idx="2"/>
          </p:cNvCxnSpPr>
          <p:nvPr/>
        </p:nvCxnSpPr>
        <p:spPr>
          <a:xfrm flipH="1">
            <a:off x="3966138" y="2234949"/>
            <a:ext cx="1794254" cy="1194051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483328" y="3441700"/>
            <a:ext cx="2973973" cy="1911933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3966137" y="3429000"/>
            <a:ext cx="2980606" cy="1919917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4483328" y="5348917"/>
            <a:ext cx="2463415" cy="4716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9" idx="2"/>
          </p:cNvCxnSpPr>
          <p:nvPr/>
        </p:nvCxnSpPr>
        <p:spPr>
          <a:xfrm flipH="1">
            <a:off x="4483328" y="2234949"/>
            <a:ext cx="1277064" cy="3118684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9" idx="2"/>
          </p:cNvCxnSpPr>
          <p:nvPr/>
        </p:nvCxnSpPr>
        <p:spPr>
          <a:xfrm flipH="1" flipV="1">
            <a:off x="5760392" y="2234949"/>
            <a:ext cx="1696910" cy="1206751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66137" y="3429000"/>
            <a:ext cx="3491164" cy="12700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9" idx="2"/>
          </p:cNvCxnSpPr>
          <p:nvPr/>
        </p:nvCxnSpPr>
        <p:spPr>
          <a:xfrm>
            <a:off x="5760392" y="2234949"/>
            <a:ext cx="1186351" cy="3113968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66137" y="3429000"/>
            <a:ext cx="517191" cy="1924633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946743" y="3441700"/>
            <a:ext cx="510558" cy="1907217"/>
          </a:xfrm>
          <a:prstGeom prst="line">
            <a:avLst/>
          </a:prstGeom>
          <a:ln w="19050">
            <a:solidFill>
              <a:srgbClr val="5EA7EA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46743" y="4749645"/>
            <a:ext cx="34408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</a:t>
            </a:r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avancées en </a:t>
            </a:r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matière </a:t>
            </a:r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d’IA </a:t>
            </a:r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influencent </a:t>
            </a:r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tendances sociétales et celles du marché du travail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42423" y="4710965"/>
            <a:ext cx="27790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incidences sociétales exigent un examen </a:t>
            </a:r>
            <a:r>
              <a:rPr lang="fr-CA" sz="20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l’environnement juridique et des politiques</a:t>
            </a:r>
            <a:endParaRPr lang="fr-CA" sz="20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11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2" name="Rectangle 31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92403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9658024" y="1806050"/>
            <a:ext cx="2310902" cy="3855971"/>
          </a:xfrm>
          <a:prstGeom prst="rect">
            <a:avLst/>
          </a:prstGeom>
          <a:solidFill>
            <a:srgbClr val="5EA7EA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0" name="Rectangle 19"/>
          <p:cNvSpPr/>
          <p:nvPr/>
        </p:nvSpPr>
        <p:spPr>
          <a:xfrm>
            <a:off x="7385082" y="1806051"/>
            <a:ext cx="2133879" cy="3855971"/>
          </a:xfrm>
          <a:prstGeom prst="rect">
            <a:avLst/>
          </a:prstGeom>
          <a:solidFill>
            <a:srgbClr val="5EA7E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" name="Rectangle 16"/>
          <p:cNvSpPr/>
          <p:nvPr/>
        </p:nvSpPr>
        <p:spPr>
          <a:xfrm>
            <a:off x="609933" y="1806051"/>
            <a:ext cx="2133879" cy="3855971"/>
          </a:xfrm>
          <a:prstGeom prst="rect">
            <a:avLst/>
          </a:prstGeom>
          <a:solidFill>
            <a:srgbClr val="5EA7EA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8" name="Rectangle 17"/>
          <p:cNvSpPr/>
          <p:nvPr/>
        </p:nvSpPr>
        <p:spPr>
          <a:xfrm>
            <a:off x="2908135" y="1806051"/>
            <a:ext cx="2133879" cy="3855971"/>
          </a:xfrm>
          <a:prstGeom prst="rect">
            <a:avLst/>
          </a:prstGeom>
          <a:solidFill>
            <a:srgbClr val="5EA7E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9" name="Rectangle 18"/>
          <p:cNvSpPr/>
          <p:nvPr/>
        </p:nvSpPr>
        <p:spPr>
          <a:xfrm>
            <a:off x="5152959" y="1806051"/>
            <a:ext cx="2133879" cy="3855971"/>
          </a:xfrm>
          <a:prstGeom prst="rect">
            <a:avLst/>
          </a:prstGeom>
          <a:solidFill>
            <a:srgbClr val="5EA7E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36097" y="98474"/>
            <a:ext cx="11088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Défis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619666" y="1784037"/>
            <a:ext cx="2133879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Formation et compétences insuffisantes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Ressources et 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Élaborer de nouvelles compétences et offrir une formation pour le personnel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Accès et formation en temps opportun sur les plus récentes avancées en informatique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Conseils techniques sur la façon </a:t>
            </a:r>
            <a:r>
              <a:rPr lang="fr-CA" sz="1300" dirty="0" smtClean="0"/>
              <a:t>d’appliquer l’IA </a:t>
            </a:r>
            <a:r>
              <a:rPr lang="fr-CA" sz="1300" dirty="0"/>
              <a:t>dans les pratiques opérationnelles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30568" y="1778688"/>
            <a:ext cx="2139673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Lacunes dans les politiques et la gouvernance existantes</a:t>
            </a:r>
          </a:p>
          <a:p>
            <a:endParaRPr lang="fr-CA" sz="20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Directives relatives </a:t>
            </a:r>
            <a:br>
              <a:rPr lang="fr-CA" sz="1300" dirty="0"/>
            </a:br>
            <a:r>
              <a:rPr lang="fr-CA" sz="1300" dirty="0"/>
              <a:t>à </a:t>
            </a:r>
            <a:r>
              <a:rPr lang="fr-CA" sz="1300" dirty="0" smtClean="0"/>
              <a:t>l’intendance </a:t>
            </a:r>
            <a:r>
              <a:rPr lang="fr-CA" sz="1300" dirty="0"/>
              <a:t/>
            </a:r>
            <a:br>
              <a:rPr lang="fr-CA" sz="1300" dirty="0"/>
            </a:br>
            <a:r>
              <a:rPr lang="fr-CA" sz="1300" dirty="0"/>
              <a:t>des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Bonne gestion des questions </a:t>
            </a:r>
            <a:r>
              <a:rPr lang="fr-CA" sz="1300" dirty="0" smtClean="0"/>
              <a:t>d’éthique </a:t>
            </a:r>
            <a:r>
              <a:rPr lang="fr-CA" sz="1300" dirty="0"/>
              <a:t>et des préjugés possibles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Équilibre entre la transparence et la protection de la vie privée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92674" y="1778688"/>
            <a:ext cx="228267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Infrastructure vieillissante</a:t>
            </a:r>
          </a:p>
          <a:p>
            <a:endParaRPr lang="fr-CA" sz="24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400" dirty="0"/>
              <a:t>Infrastructure vieillissante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400" dirty="0" smtClean="0"/>
              <a:t>Accessibilité et utilisation de </a:t>
            </a:r>
            <a:r>
              <a:rPr lang="fr-CA" sz="1400" dirty="0"/>
              <a:t>données </a:t>
            </a:r>
            <a:br>
              <a:rPr lang="fr-CA" sz="1400" dirty="0"/>
            </a:br>
            <a:r>
              <a:rPr lang="fr-CA" sz="1400" dirty="0"/>
              <a:t>de grande </a:t>
            </a:r>
            <a:r>
              <a:rPr lang="fr-CA" sz="1400" dirty="0" smtClean="0"/>
              <a:t>qualité</a:t>
            </a:r>
            <a:endParaRPr lang="fr-C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400" dirty="0"/>
              <a:t>Capacité informatique peu coûteuse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5349" y="1778688"/>
            <a:ext cx="2051680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 de financement</a:t>
            </a:r>
          </a:p>
          <a:p>
            <a:endParaRPr lang="fr-CA" sz="24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Accorder un financement pour les occasions appropriées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300" dirty="0"/>
              <a:t>Soutien nécessaire pour aider les ministères et organismes à vocation scientifique (MOVS) à mener des expériences (comme </a:t>
            </a:r>
            <a:r>
              <a:rPr lang="fr-CA" sz="1300" dirty="0" smtClean="0"/>
              <a:t>l’Initiative </a:t>
            </a:r>
            <a:r>
              <a:rPr lang="fr-CA" sz="1300" dirty="0"/>
              <a:t>de recherche et développement en génomique </a:t>
            </a:r>
            <a:r>
              <a:rPr lang="fr-CA" sz="1300" dirty="0" smtClean="0"/>
              <a:t>– IDRG</a:t>
            </a:r>
            <a:r>
              <a:rPr lang="fr-CA" sz="1300" dirty="0"/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686251" y="1778688"/>
            <a:ext cx="2282675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7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Approvisionnement</a:t>
            </a:r>
          </a:p>
          <a:p>
            <a:endParaRPr lang="fr-CA" sz="28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4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200" dirty="0"/>
              <a:t>Pratiques </a:t>
            </a:r>
            <a:r>
              <a:rPr lang="fr-CA" sz="1200" dirty="0" smtClean="0"/>
              <a:t>d’approvisionnement </a:t>
            </a:r>
            <a:r>
              <a:rPr lang="fr-CA" sz="1200" dirty="0"/>
              <a:t>désuètes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200" dirty="0"/>
              <a:t>Capacité </a:t>
            </a:r>
            <a:r>
              <a:rPr lang="fr-CA" sz="1200" dirty="0" smtClean="0"/>
              <a:t>d’acquérir </a:t>
            </a:r>
            <a:r>
              <a:rPr lang="fr-CA" sz="1200" dirty="0"/>
              <a:t>facilement des services, des solutions et des produits </a:t>
            </a:r>
            <a:r>
              <a:rPr lang="fr-CA" sz="1200" dirty="0" smtClean="0"/>
              <a:t>d’IA</a:t>
            </a:r>
            <a:endParaRPr lang="fr-CA" sz="1200" dirty="0"/>
          </a:p>
          <a:p>
            <a:endParaRPr lang="fr-CA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12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5" name="Rectangle 24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3001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Capacité de renforcer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au GC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79448"/>
            <a:ext cx="9144000" cy="35828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13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6528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/>
          <p:nvPr/>
        </p:nvSpPr>
        <p:spPr>
          <a:xfrm>
            <a:off x="509834" y="1569521"/>
            <a:ext cx="5029573" cy="3488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defTabSz="1219170">
              <a:buClr>
                <a:srgbClr val="000000"/>
              </a:buClr>
              <a:buSzPts val="1400"/>
            </a:pPr>
            <a:r>
              <a:rPr lang="en-US" sz="1867" ker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À l’Académie du numérique, nous tentons de répondre le mieux possible à ces questions : 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  <a:buSzPts val="600"/>
            </a:pPr>
            <a:endParaRPr sz="800" kern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80990" indent="-380990" defTabSz="1219170"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867" i="1" ker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Notre apprentissage aidera-t-il les personnes à faire accomplir leurs tâches? 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380990" indent="-279393" defTabSz="1219170">
              <a:buClr>
                <a:srgbClr val="000000"/>
              </a:buClr>
              <a:buSzPts val="1200"/>
            </a:pPr>
            <a:endParaRPr sz="800" i="1" kern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80990" indent="-380990" defTabSz="1219170"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867" i="1" ker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Nos produits d’apprentissage aideront‐ils les bonnes personnes, et un nombre suffisant d’entre eux?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380990" indent="-279393" defTabSz="1219170">
              <a:buClr>
                <a:srgbClr val="000000"/>
              </a:buClr>
              <a:buSzPts val="1200"/>
            </a:pPr>
            <a:endParaRPr sz="1600" i="1" kern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defTabSz="1219170">
              <a:buClr>
                <a:srgbClr val="000000"/>
              </a:buClr>
              <a:buSzPts val="1400"/>
            </a:pPr>
            <a:r>
              <a:rPr lang="en-US" sz="1867" ker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La réponse est un modèle à trois volets concentrés sur le changement des personnes, de l’organisation et du système.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89" name="Google Shape;189;p26"/>
          <p:cNvCxnSpPr/>
          <p:nvPr/>
        </p:nvCxnSpPr>
        <p:spPr>
          <a:xfrm rot="10800000">
            <a:off x="4615543" y="1960373"/>
            <a:ext cx="5463427" cy="15181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0" name="Google Shape;190;p26"/>
          <p:cNvGrpSpPr/>
          <p:nvPr/>
        </p:nvGrpSpPr>
        <p:grpSpPr>
          <a:xfrm>
            <a:off x="5539408" y="1051781"/>
            <a:ext cx="6763496" cy="4341808"/>
            <a:chOff x="1335310" y="1511482"/>
            <a:chExt cx="5867553" cy="3644478"/>
          </a:xfrm>
        </p:grpSpPr>
        <p:sp>
          <p:nvSpPr>
            <p:cNvPr id="191" name="Google Shape;191;p26"/>
            <p:cNvSpPr txBox="1"/>
            <p:nvPr/>
          </p:nvSpPr>
          <p:spPr>
            <a:xfrm>
              <a:off x="3473620" y="4134460"/>
              <a:ext cx="3429000" cy="6543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defTabSz="1219170">
                <a:buClr>
                  <a:srgbClr val="000000"/>
                </a:buClr>
                <a:buSzPts val="1600"/>
              </a:pPr>
              <a:r>
                <a:rPr lang="en-US" sz="2133" kern="0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Comment diriger à l’ère du numérique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 txBox="1"/>
            <p:nvPr/>
          </p:nvSpPr>
          <p:spPr>
            <a:xfrm>
              <a:off x="3473620" y="3038744"/>
              <a:ext cx="3729243" cy="9298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defTabSz="1219170">
                <a:buClr>
                  <a:srgbClr val="000000"/>
                </a:buClr>
                <a:buSzPts val="1600"/>
              </a:pPr>
              <a:r>
                <a:rPr lang="en-US" sz="2133" kern="0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Mentalités et compétences numériques appliquées pour les praticiens</a:t>
              </a:r>
              <a:endParaRPr sz="2133" ker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93" name="Google Shape;193;p26"/>
            <p:cNvSpPr txBox="1"/>
            <p:nvPr/>
          </p:nvSpPr>
          <p:spPr>
            <a:xfrm>
              <a:off x="3477814" y="1881789"/>
              <a:ext cx="3315730" cy="6543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defTabSz="1219170">
                <a:buClr>
                  <a:srgbClr val="000000"/>
                </a:buClr>
                <a:buSzPts val="1600"/>
              </a:pPr>
              <a:r>
                <a:rPr lang="en-US" sz="2133" kern="0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Créer une référence pour tous les fonctionnaires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6"/>
            <p:cNvSpPr/>
            <p:nvPr/>
          </p:nvSpPr>
          <p:spPr>
            <a:xfrm rot="5400000">
              <a:off x="1978281" y="1561305"/>
              <a:ext cx="1395047" cy="129540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25400" cap="flat" cmpd="sng">
              <a:solidFill>
                <a:srgbClr val="38425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800"/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6"/>
            <p:cNvSpPr/>
            <p:nvPr/>
          </p:nvSpPr>
          <p:spPr>
            <a:xfrm rot="5400000">
              <a:off x="1285487" y="2683591"/>
              <a:ext cx="1395047" cy="129540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25400" cap="flat" cmpd="sng">
              <a:solidFill>
                <a:srgbClr val="2D1E3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800"/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6"/>
            <p:cNvSpPr/>
            <p:nvPr/>
          </p:nvSpPr>
          <p:spPr>
            <a:xfrm rot="5400000">
              <a:off x="1949449" y="3810736"/>
              <a:ext cx="1395047" cy="129540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3"/>
            </a:solidFill>
            <a:ln w="25400" cap="flat" cmpd="sng">
              <a:solidFill>
                <a:srgbClr val="9F58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800"/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6"/>
            <p:cNvSpPr txBox="1"/>
            <p:nvPr/>
          </p:nvSpPr>
          <p:spPr>
            <a:xfrm>
              <a:off x="2344298" y="1736161"/>
              <a:ext cx="497400" cy="929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 defTabSz="1219170">
                <a:buClr>
                  <a:srgbClr val="000000"/>
                </a:buClr>
                <a:buSzPts val="4800"/>
              </a:pPr>
              <a:r>
                <a:rPr lang="en-US" sz="6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1688274" y="2861959"/>
              <a:ext cx="497400" cy="929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defTabSz="1219170">
                <a:buClr>
                  <a:srgbClr val="000000"/>
                </a:buClr>
                <a:buSzPts val="4800"/>
              </a:pPr>
              <a:r>
                <a:rPr lang="en-US" sz="6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6"/>
            <p:cNvSpPr txBox="1"/>
            <p:nvPr/>
          </p:nvSpPr>
          <p:spPr>
            <a:xfrm>
              <a:off x="2344298" y="3968749"/>
              <a:ext cx="497400" cy="929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defTabSz="1219170">
                <a:buClr>
                  <a:srgbClr val="000000"/>
                </a:buClr>
                <a:buSzPts val="4800"/>
              </a:pPr>
              <a:r>
                <a:rPr lang="en-US" sz="6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00" name="Google Shape;200;p26"/>
          <p:cNvSpPr txBox="1">
            <a:spLocks noGrp="1"/>
          </p:cNvSpPr>
          <p:nvPr>
            <p:ph type="sldNum" idx="12"/>
          </p:nvPr>
        </p:nvSpPr>
        <p:spPr>
          <a:xfrm>
            <a:off x="5893427" y="6467811"/>
            <a:ext cx="405200" cy="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defTabSz="1219170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1219170"/>
              <a:t>14</a:t>
            </a:fld>
            <a:endParaRPr kern="0">
              <a:solidFill>
                <a:srgbClr val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6098" y="98473"/>
            <a:ext cx="1048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 modèle pour la réussite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4782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6098" y="98473"/>
            <a:ext cx="1048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Académie du numérique : vue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d’ensemble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6" name="Oval 5"/>
          <p:cNvSpPr/>
          <p:nvPr/>
        </p:nvSpPr>
        <p:spPr>
          <a:xfrm>
            <a:off x="2913231" y="2718270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0391" y="2682243"/>
            <a:ext cx="2276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6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Apprentissage numérique ouvert</a:t>
            </a:r>
          </a:p>
          <a:p>
            <a:pPr algn="r"/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pour tous les fonctionnaires</a:t>
            </a:r>
          </a:p>
        </p:txBody>
      </p:sp>
      <p:sp>
        <p:nvSpPr>
          <p:cNvPr id="9" name="Oval 8"/>
          <p:cNvSpPr/>
          <p:nvPr/>
        </p:nvSpPr>
        <p:spPr>
          <a:xfrm>
            <a:off x="5463454" y="1135674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45846" y="1078693"/>
            <a:ext cx="2893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Produits Excellence</a:t>
            </a:r>
            <a:r>
              <a:rPr lang="fr-CA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pour renforcer 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capacité organisationnelle</a:t>
            </a:r>
          </a:p>
        </p:txBody>
      </p:sp>
      <p:sp>
        <p:nvSpPr>
          <p:cNvPr id="12" name="Oval 11"/>
          <p:cNvSpPr/>
          <p:nvPr/>
        </p:nvSpPr>
        <p:spPr>
          <a:xfrm>
            <a:off x="5463454" y="3112829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1362" y="4936204"/>
            <a:ext cx="2711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6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Certification et suivi</a:t>
            </a:r>
            <a:r>
              <a:rPr lang="fr-CA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visant à donner accès aux outils et aux communautés</a:t>
            </a:r>
          </a:p>
        </p:txBody>
      </p:sp>
      <p:sp>
        <p:nvSpPr>
          <p:cNvPr id="14" name="Oval 13"/>
          <p:cNvSpPr/>
          <p:nvPr/>
        </p:nvSpPr>
        <p:spPr>
          <a:xfrm>
            <a:off x="7145234" y="5035094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042569" y="2617330"/>
            <a:ext cx="3139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Leadership</a:t>
            </a:r>
            <a:r>
              <a:rPr lang="fr-CA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visant à diriger la transformation numérique et 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à la 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mettre en œuvre</a:t>
            </a:r>
          </a:p>
        </p:txBody>
      </p:sp>
      <p:sp>
        <p:nvSpPr>
          <p:cNvPr id="16" name="Oval 15"/>
          <p:cNvSpPr/>
          <p:nvPr/>
        </p:nvSpPr>
        <p:spPr>
          <a:xfrm>
            <a:off x="7926586" y="2718270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261216" y="4936204"/>
            <a:ext cx="3459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Stage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pour réunir les leaders et les praticiens pour 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qu’ils </a:t>
            </a:r>
            <a:r>
              <a:rPr lang="fr-CA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 penchent sur les problèmes</a:t>
            </a:r>
          </a:p>
        </p:txBody>
      </p:sp>
      <p:cxnSp>
        <p:nvCxnSpPr>
          <p:cNvPr id="25" name="Straight Arrow Connector 24"/>
          <p:cNvCxnSpPr>
            <a:stCxn id="6" idx="6"/>
          </p:cNvCxnSpPr>
          <p:nvPr/>
        </p:nvCxnSpPr>
        <p:spPr>
          <a:xfrm>
            <a:off x="4029213" y="3276262"/>
            <a:ext cx="1434240" cy="3945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9" idx="4"/>
            <a:endCxn id="12" idx="0"/>
          </p:cNvCxnSpPr>
          <p:nvPr/>
        </p:nvCxnSpPr>
        <p:spPr>
          <a:xfrm>
            <a:off x="6021444" y="2251657"/>
            <a:ext cx="0" cy="861172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2" idx="5"/>
            <a:endCxn id="14" idx="1"/>
          </p:cNvCxnSpPr>
          <p:nvPr/>
        </p:nvCxnSpPr>
        <p:spPr>
          <a:xfrm>
            <a:off x="6416003" y="4065379"/>
            <a:ext cx="892663" cy="113314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6" idx="2"/>
          </p:cNvCxnSpPr>
          <p:nvPr/>
        </p:nvCxnSpPr>
        <p:spPr>
          <a:xfrm flipV="1">
            <a:off x="6579435" y="3276262"/>
            <a:ext cx="1347151" cy="3945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895442" y="5002335"/>
            <a:ext cx="1115983" cy="1115983"/>
          </a:xfrm>
          <a:prstGeom prst="ellipse">
            <a:avLst/>
          </a:prstGeom>
          <a:noFill/>
          <a:ln w="38100">
            <a:solidFill>
              <a:srgbClr val="5EA7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5" name="Straight Arrow Connector 54"/>
          <p:cNvCxnSpPr>
            <a:stCxn id="53" idx="7"/>
            <a:endCxn id="12" idx="3"/>
          </p:cNvCxnSpPr>
          <p:nvPr/>
        </p:nvCxnSpPr>
        <p:spPr>
          <a:xfrm flipV="1">
            <a:off x="4847991" y="4065379"/>
            <a:ext cx="778895" cy="110038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5318917" y="3473541"/>
            <a:ext cx="1405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Académie du numérique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357199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2400" dirty="0" smtClean="0">
                <a:latin typeface="Arial Narrow" panose="020B0606020202030204" pitchFamily="34" charset="0"/>
              </a:rPr>
              <a:t>14</a:t>
            </a:r>
            <a:endParaRPr lang="fr-CA" sz="2400" dirty="0">
              <a:latin typeface="Arial Narrow" panose="020B0606020202030204" pitchFamily="34" charset="0"/>
            </a:endParaRPr>
          </a:p>
        </p:txBody>
      </p:sp>
      <p:pic>
        <p:nvPicPr>
          <p:cNvPr id="30" name="Picture 2" descr="keynote, lesson, presentation, report, statistics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882" y="5265497"/>
            <a:ext cx="722687" cy="72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contacts, customers, family, group, team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645" y="1313451"/>
            <a:ext cx="723599" cy="72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application, check, clipboard, confirm, correct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949" y="2879235"/>
            <a:ext cx="723600" cy="72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8" descr="bag, briefcase, business, career, job ico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847" y="2871452"/>
            <a:ext cx="723600" cy="72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10" descr="control, drag, mix, random, shuffle ic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635" y="5198527"/>
            <a:ext cx="723600" cy="72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6" name="Rectangle 35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4129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TNMi7HCb5Y2jFQoMlh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" y="406401"/>
            <a:ext cx="5842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/>
          <p:cNvSpPr/>
          <p:nvPr/>
        </p:nvSpPr>
        <p:spPr>
          <a:xfrm rot="5400000">
            <a:off x="2372409" y="-616345"/>
            <a:ext cx="45719" cy="3012533"/>
          </a:xfrm>
          <a:prstGeom prst="rect">
            <a:avLst/>
          </a:prstGeom>
          <a:solidFill>
            <a:srgbClr val="5EA7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-368927" y="-304799"/>
            <a:ext cx="469900" cy="758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12024221" y="1"/>
            <a:ext cx="469900" cy="7429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/>
          <p:cNvSpPr/>
          <p:nvPr/>
        </p:nvSpPr>
        <p:spPr>
          <a:xfrm flipH="1">
            <a:off x="2234" y="6718325"/>
            <a:ext cx="12488399" cy="706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/>
          <p:cNvSpPr/>
          <p:nvPr/>
        </p:nvSpPr>
        <p:spPr>
          <a:xfrm flipH="1">
            <a:off x="-504331" y="-505476"/>
            <a:ext cx="12846051" cy="706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596901" y="365705"/>
            <a:ext cx="7607300" cy="672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/>
          <p:cNvSpPr/>
          <p:nvPr/>
        </p:nvSpPr>
        <p:spPr>
          <a:xfrm>
            <a:off x="304800" y="406401"/>
            <a:ext cx="5842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436097" y="111173"/>
            <a:ext cx="11082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 comme domaine d’intérêt de l’Académie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1185" y="3443617"/>
            <a:ext cx="2090056" cy="263597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Donnees</a:t>
            </a:r>
            <a:endParaRPr lang="en-US" sz="1600" b="1" dirty="0">
              <a:solidFill>
                <a:srgbClr val="97AA10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Compétences pratiques et outils nécessaires à la </a:t>
            </a:r>
            <a:r>
              <a:rPr lang="fr-FR" sz="1333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realization</a:t>
            </a:r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 d’analyses, a l’élaboration et à la mise à l’essai d’hypothèses, ainsi qu’à la visualisation et à la mise en commun de résultats reproductibles</a:t>
            </a:r>
            <a:endParaRPr lang="en-CA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61585" y="3431845"/>
            <a:ext cx="2090056" cy="243085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Développement</a:t>
            </a:r>
            <a:endParaRPr lang="en-US" sz="1600" b="1" dirty="0">
              <a:solidFill>
                <a:srgbClr val="97AA10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Création d’applications, développement Web et codage, notamment des camps de formation en développement des applications Web et mobile et l’introduction au développement et à l’exploitation (Dev </a:t>
            </a:r>
            <a:r>
              <a:rPr lang="fr-FR" sz="1333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Ops</a:t>
            </a:r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)</a:t>
            </a:r>
            <a:endParaRPr lang="en-CA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45342" y="3427473"/>
            <a:ext cx="2090056" cy="263597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Conception</a:t>
            </a:r>
          </a:p>
          <a:p>
            <a:endParaRPr lang="en-US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Compétences liées aux techniques et aux outils utilisent aux fins de la recherche sur l’expérience utilisateur et de la conception de services à l’</a:t>
            </a:r>
            <a:r>
              <a:rPr lang="fr-FR" sz="1333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ere</a:t>
            </a:r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 numérique</a:t>
            </a:r>
          </a:p>
          <a:p>
            <a:endParaRPr lang="fr-FR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CA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626254" y="3438993"/>
            <a:ext cx="2090056" cy="20206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Rupture</a:t>
            </a:r>
          </a:p>
          <a:p>
            <a:endParaRPr lang="en-US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Expérimentation concrète des technologies dans un laboratoire innovateur</a:t>
            </a:r>
          </a:p>
          <a:p>
            <a:endParaRPr lang="fr-FR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FR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CA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63719" y="3463435"/>
            <a:ext cx="2090056" cy="31695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Intelligence </a:t>
            </a:r>
            <a:r>
              <a:rPr lang="en-US" sz="1600" b="1" dirty="0" err="1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artificielle</a:t>
            </a:r>
            <a:r>
              <a:rPr lang="en-US" sz="1600" b="1" dirty="0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et </a:t>
            </a:r>
            <a:r>
              <a:rPr lang="en-US" sz="1600" b="1" dirty="0" err="1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apprentissage</a:t>
            </a:r>
            <a:r>
              <a:rPr lang="en-US" sz="1600" b="1" dirty="0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  <a:r>
              <a:rPr lang="en-US" sz="1600" b="1" dirty="0" err="1">
                <a:solidFill>
                  <a:srgbClr val="97AA10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automatique</a:t>
            </a:r>
            <a:endParaRPr lang="en-US" sz="1600" b="1" dirty="0">
              <a:solidFill>
                <a:srgbClr val="97AA10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Expérience pratique de l’élaboration et de l’utilisation d’algorithmes pour apprendre des données, ou encore pour faire des </a:t>
            </a:r>
            <a:r>
              <a:rPr lang="fr-FR" sz="1333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predictions</a:t>
            </a:r>
            <a:r>
              <a:rPr lang="fr-FR" sz="1333" dirty="0">
                <a:latin typeface="Yu Gothic" panose="020B0400000000000000" pitchFamily="34" charset="-128"/>
                <a:ea typeface="Yu Gothic" panose="020B0400000000000000" pitchFamily="34" charset="-128"/>
              </a:rPr>
              <a:t> ou prendre des décisions en fonction des données</a:t>
            </a:r>
            <a:endParaRPr lang="en-CA" sz="1333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647050" y="1371599"/>
            <a:ext cx="2376000" cy="607029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Rectangle 27"/>
          <p:cNvSpPr/>
          <p:nvPr/>
        </p:nvSpPr>
        <p:spPr>
          <a:xfrm>
            <a:off x="7283450" y="1463316"/>
            <a:ext cx="4648200" cy="583706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15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0" name="Rectangle 29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71398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569124" y="3588900"/>
            <a:ext cx="2282675" cy="2847210"/>
          </a:xfrm>
          <a:prstGeom prst="rect">
            <a:avLst/>
          </a:prstGeom>
          <a:solidFill>
            <a:schemeClr val="bg1"/>
          </a:solidFill>
          <a:ln w="412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36097" y="98474"/>
            <a:ext cx="1108849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Soutenir le travail sur </a:t>
            </a:r>
            <a:r>
              <a:rPr lang="fr-CA" sz="3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dans </a:t>
            </a:r>
            <a:r>
              <a:rPr lang="fr-CA" sz="3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l’ensemble </a:t>
            </a:r>
            <a:r>
              <a:rPr lang="fr-CA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du GC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530766" y="3663637"/>
            <a:ext cx="231090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Comprendre </a:t>
            </a:r>
            <a:b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et mesurer</a:t>
            </a:r>
          </a:p>
          <a:p>
            <a:r>
              <a:rPr lang="fr-CA" sz="1200" dirty="0" smtClean="0"/>
              <a:t>l’incidence </a:t>
            </a:r>
            <a:r>
              <a:rPr lang="fr-CA" sz="1200" dirty="0"/>
              <a:t>de </a:t>
            </a:r>
            <a:r>
              <a:rPr lang="fr-CA" sz="1200" dirty="0" smtClean="0"/>
              <a:t>l’utilisation </a:t>
            </a:r>
            <a:r>
              <a:rPr lang="fr-CA" sz="1200" dirty="0"/>
              <a:t>de </a:t>
            </a:r>
            <a:r>
              <a:rPr lang="fr-CA" sz="1200" dirty="0" smtClean="0"/>
              <a:t>l’IA </a:t>
            </a:r>
            <a:r>
              <a:rPr lang="fr-CA" sz="1200" dirty="0"/>
              <a:t>en concevant et en diffusant des outils et des approches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41668" y="3658288"/>
            <a:ext cx="21396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Faire preuve de transparence</a:t>
            </a:r>
          </a:p>
          <a:p>
            <a:r>
              <a:rPr lang="fr-CA" sz="1200" dirty="0"/>
              <a:t>quant à la façon et au moment </a:t>
            </a:r>
            <a:r>
              <a:rPr lang="fr-CA" sz="1200" dirty="0" smtClean="0"/>
              <a:t>d’utiliser l’IA</a:t>
            </a:r>
            <a:r>
              <a:rPr lang="fr-CA" sz="1200" dirty="0"/>
              <a:t>, en se fondant sur un besoin clair des utilisateurs et </a:t>
            </a:r>
            <a:r>
              <a:rPr lang="fr-CA" sz="1200" dirty="0" smtClean="0"/>
              <a:t>l’intérêt </a:t>
            </a:r>
            <a:r>
              <a:rPr lang="fr-CA" sz="1200" dirty="0"/>
              <a:t>du public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03774" y="3658288"/>
            <a:ext cx="22826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Fournir des explications claires</a:t>
            </a:r>
          </a:p>
          <a:p>
            <a:r>
              <a:rPr lang="fr-CA" sz="1200" dirty="0"/>
              <a:t>sur </a:t>
            </a:r>
            <a:r>
              <a:rPr lang="fr-CA" sz="1200" dirty="0" smtClean="0"/>
              <a:t>les décisions prises grâce à l’IA </a:t>
            </a:r>
            <a:r>
              <a:rPr lang="fr-CA" sz="1200" dirty="0"/>
              <a:t>tout en offrant des occasions </a:t>
            </a:r>
            <a:r>
              <a:rPr lang="fr-CA" sz="1200" dirty="0" smtClean="0"/>
              <a:t>d’examiner </a:t>
            </a:r>
            <a:r>
              <a:rPr lang="fr-CA" sz="1200" dirty="0"/>
              <a:t>les résultats et de remettre en question les décisions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86449" y="3658288"/>
            <a:ext cx="231090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Être le plus ouvert possible</a:t>
            </a:r>
          </a:p>
          <a:p>
            <a:r>
              <a:rPr lang="fr-CA" sz="1200" dirty="0"/>
              <a:t>en communiquant le code source, les données sur la formation et </a:t>
            </a:r>
            <a:r>
              <a:rPr lang="fr-CA" sz="1200" dirty="0" smtClean="0"/>
              <a:t>d’autres </a:t>
            </a:r>
            <a:r>
              <a:rPr lang="fr-CA" sz="1200" dirty="0"/>
              <a:t>renseignements pertinents et ce, en protégeant les renseignements personnels, </a:t>
            </a:r>
            <a:r>
              <a:rPr lang="fr-CA" sz="1200" dirty="0" smtClean="0"/>
              <a:t>l’intégrité </a:t>
            </a:r>
            <a:r>
              <a:rPr lang="fr-CA" sz="1200" dirty="0"/>
              <a:t>du système, ainsi que la sécurité et la défense nationales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655" y="1494473"/>
            <a:ext cx="1133514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solidFill>
                  <a:srgbClr val="7030A0"/>
                </a:solidFill>
              </a:rPr>
              <a:t>Le gouvernement du Canada a dirigé </a:t>
            </a:r>
            <a:r>
              <a:rPr lang="fr-CA" sz="2400" b="1" dirty="0" smtClean="0">
                <a:solidFill>
                  <a:srgbClr val="7030A0"/>
                </a:solidFill>
              </a:rPr>
              <a:t>l’élaboration </a:t>
            </a:r>
            <a:r>
              <a:rPr lang="fr-CA" sz="2400" b="1" dirty="0">
                <a:solidFill>
                  <a:srgbClr val="7030A0"/>
                </a:solidFill>
              </a:rPr>
              <a:t>des principes directeurs de la référence D9 pour </a:t>
            </a:r>
            <a:r>
              <a:rPr lang="fr-CA" sz="2400" b="1" dirty="0" smtClean="0">
                <a:solidFill>
                  <a:srgbClr val="7030A0"/>
                </a:solidFill>
              </a:rPr>
              <a:t>l’IA</a:t>
            </a:r>
            <a:r>
              <a:rPr lang="fr-CA" sz="2400" b="1" dirty="0">
                <a:solidFill>
                  <a:srgbClr val="7030A0"/>
                </a:solidFill>
              </a:rPr>
              <a:t>.</a:t>
            </a:r>
          </a:p>
          <a:p>
            <a:endParaRPr lang="fr-CA" sz="2400" dirty="0"/>
          </a:p>
          <a:p>
            <a:r>
              <a:rPr lang="fr-CA" sz="2000" dirty="0"/>
              <a:t>	Pour assurer une utilisation efficace et éthique de </a:t>
            </a:r>
            <a:r>
              <a:rPr lang="fr-CA" sz="2000" dirty="0" smtClean="0"/>
              <a:t>l’IA</a:t>
            </a:r>
            <a:r>
              <a:rPr lang="fr-CA" sz="2000" dirty="0"/>
              <a:t>, le gouvernement </a:t>
            </a:r>
            <a:r>
              <a:rPr lang="fr-CA" sz="2000" dirty="0" smtClean="0"/>
              <a:t>devra</a:t>
            </a:r>
            <a:r>
              <a:rPr lang="fr-CA" sz="2000" dirty="0"/>
              <a:t> 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97351" y="3658288"/>
            <a:ext cx="22826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Offrir une formation adéquate</a:t>
            </a:r>
          </a:p>
          <a:p>
            <a:r>
              <a:rPr lang="fr-CA" sz="1200" dirty="0"/>
              <a:t>pour que les employés du gouvernement qui conçoivent et utilisent des solutions </a:t>
            </a:r>
            <a:r>
              <a:rPr lang="fr-CA" sz="1200" dirty="0" smtClean="0"/>
              <a:t>d’IA </a:t>
            </a:r>
            <a:r>
              <a:rPr lang="fr-CA" sz="1200" dirty="0"/>
              <a:t>aient les compétences nécessaires en matière de conception, de fonctionnement et de mise en œuvre responsables pour améliorer les services gouvernementaux fondés sur </a:t>
            </a:r>
            <a:r>
              <a:rPr lang="fr-CA" sz="1200" dirty="0" smtClean="0"/>
              <a:t>l’IA</a:t>
            </a:r>
            <a:endParaRPr lang="fr-CA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1521831" y="6396335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16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1" name="Rectangle 20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308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Politiques 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et orientation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927101" y="1435100"/>
            <a:ext cx="96139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Le Secrétariat du Conseil du Trésor (SCT) a mis en œuvre les règles, les normes et les outils nécessaires pour mettre en œuvre </a:t>
            </a: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de façon responsable : </a:t>
            </a:r>
          </a:p>
          <a:p>
            <a:endParaRPr lang="fr-CA" sz="24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1028700" lvl="1" indent="-285750">
              <a:buFont typeface="Arial" panose="020B0604020202020204" pitchFamily="34" charset="0"/>
              <a:buChar char="•"/>
            </a:pP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  <a:hlinkClick r:id="rId3"/>
              </a:rPr>
              <a:t>Directive sur la prise de décisions automatisée</a:t>
            </a:r>
          </a:p>
          <a:p>
            <a:pPr marL="1028700" lvl="1" indent="-285750">
              <a:buFont typeface="Arial" panose="020B0604020202020204" pitchFamily="34" charset="0"/>
              <a:buChar char="•"/>
            </a:pP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  <a:hlinkClick r:id="rId4"/>
              </a:rPr>
              <a:t>Évaluation de </a:t>
            </a: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  <a:hlinkClick r:id="rId4"/>
              </a:rPr>
              <a:t>l’incidence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  <a:hlinkClick r:id="rId4"/>
              </a:rPr>
              <a:t>des algorithmiques</a:t>
            </a:r>
          </a:p>
          <a:p>
            <a:pPr marL="1485900" lvl="2" indent="-285750">
              <a:buFont typeface="Arial" panose="020B0604020202020204" pitchFamily="34" charset="0"/>
              <a:buChar char="•"/>
            </a:pP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Questionnaire d’une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durée de 35 minutes qui aide les ministères à évaluer les niveaux de risque et </a:t>
            </a: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l’incidence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des applications de </a:t>
            </a: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pour une initiative donnée</a:t>
            </a:r>
          </a:p>
          <a:p>
            <a:pPr marL="1028700" lvl="1" indent="-285750">
              <a:buFont typeface="Arial" panose="020B0604020202020204" pitchFamily="34" charset="0"/>
              <a:buChar char="•"/>
            </a:pP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  <a:hlinkClick r:id="rId5"/>
              </a:rPr>
              <a:t>Liste de fournisseurs </a:t>
            </a:r>
            <a:r>
              <a:rPr lang="fr-CA" sz="2400" dirty="0" smtClean="0">
                <a:latin typeface="Yu Gothic" panose="020B0400000000000000" pitchFamily="34" charset="-128"/>
                <a:ea typeface="Yu Gothic" panose="020B0400000000000000" pitchFamily="34" charset="-128"/>
                <a:hlinkClick r:id="rId5"/>
              </a:rPr>
              <a:t>d’IA </a:t>
            </a:r>
            <a:r>
              <a:rPr lang="fr-CA" sz="2400" dirty="0">
                <a:latin typeface="Yu Gothic" panose="020B0400000000000000" pitchFamily="34" charset="-128"/>
                <a:ea typeface="Yu Gothic" panose="020B0400000000000000" pitchFamily="34" charset="-128"/>
                <a:hlinkClick r:id="rId5"/>
              </a:rPr>
              <a:t>préqualifiés</a:t>
            </a:r>
          </a:p>
          <a:p>
            <a:pPr lvl="1" indent="0">
              <a:buNone/>
            </a:pPr>
            <a:endParaRPr lang="fr-CA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17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37809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Prochaines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dix étapes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745256" y="1049297"/>
            <a:ext cx="10824444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Obtenir le </a:t>
            </a:r>
            <a:r>
              <a:rPr lang="fr-CA" sz="1700" b="1" dirty="0">
                <a:latin typeface="Segoe Condensed" panose="020B0606040200020203" pitchFamily="34" charset="0"/>
              </a:rPr>
              <a:t>nuage</a:t>
            </a:r>
            <a:r>
              <a:rPr lang="fr-CA" sz="1700" dirty="0">
                <a:latin typeface="Segoe Condensed" panose="020B0606040200020203" pitchFamily="34" charset="0"/>
              </a:rPr>
              <a:t> et fournir </a:t>
            </a:r>
            <a:r>
              <a:rPr lang="fr-CA" sz="1700" dirty="0" smtClean="0">
                <a:latin typeface="Segoe Condensed" panose="020B0606040200020203" pitchFamily="34" charset="0"/>
              </a:rPr>
              <a:t>l’accès </a:t>
            </a:r>
            <a:r>
              <a:rPr lang="fr-CA" sz="1700" dirty="0">
                <a:latin typeface="Segoe Condensed" panose="020B0606040200020203" pitchFamily="34" charset="0"/>
              </a:rPr>
              <a:t>à votre personnel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Migrer ou établir vos </a:t>
            </a:r>
            <a:r>
              <a:rPr lang="fr-CA" sz="1700" b="1" dirty="0">
                <a:latin typeface="Segoe Condensed" panose="020B0606040200020203" pitchFamily="34" charset="0"/>
              </a:rPr>
              <a:t>applications et données opérationnelles vers le nuage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Fournir à votre personnel </a:t>
            </a:r>
            <a:r>
              <a:rPr lang="fr-CA" sz="1700" b="1" dirty="0" smtClean="0">
                <a:latin typeface="Segoe Condensed" panose="020B0606040200020203" pitchFamily="34" charset="0"/>
              </a:rPr>
              <a:t>l’accès </a:t>
            </a:r>
            <a:r>
              <a:rPr lang="fr-CA" sz="1700" b="1" dirty="0">
                <a:latin typeface="Segoe Condensed" panose="020B0606040200020203" pitchFamily="34" charset="0"/>
              </a:rPr>
              <a:t>aux outils de données modernes </a:t>
            </a:r>
            <a:r>
              <a:rPr lang="fr-CA" sz="1700" dirty="0">
                <a:latin typeface="Segoe Condensed" panose="020B0606040200020203" pitchFamily="34" charset="0"/>
              </a:rPr>
              <a:t>(Python et R) </a:t>
            </a:r>
            <a:r>
              <a:rPr lang="fr-CA" sz="1700" dirty="0" smtClean="0">
                <a:latin typeface="Segoe Condensed" panose="020B0606040200020203" pitchFamily="34" charset="0"/>
              </a:rPr>
              <a:t>et </a:t>
            </a:r>
            <a:r>
              <a:rPr lang="fr-CA" sz="1700" dirty="0">
                <a:latin typeface="Segoe Condensed" panose="020B0606040200020203" pitchFamily="34" charset="0"/>
              </a:rPr>
              <a:t>à </a:t>
            </a:r>
            <a:r>
              <a:rPr lang="fr-CA" sz="1700" dirty="0" smtClean="0">
                <a:latin typeface="Segoe Condensed" panose="020B0606040200020203" pitchFamily="34" charset="0"/>
              </a:rPr>
              <a:t>l’équipement </a:t>
            </a:r>
            <a:r>
              <a:rPr lang="fr-CA" sz="1700" dirty="0">
                <a:latin typeface="Segoe Condensed" panose="020B0606040200020203" pitchFamily="34" charset="0"/>
              </a:rPr>
              <a:t>dont ils ont besoin :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Accélérateurs de GPU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Linux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sz="1700" dirty="0" smtClean="0">
                <a:latin typeface="Segoe Condensed" panose="020B0606040200020203" pitchFamily="34" charset="0"/>
              </a:rPr>
              <a:t>Bibliothèques </a:t>
            </a:r>
            <a:r>
              <a:rPr lang="fr-CA" sz="1700" dirty="0">
                <a:latin typeface="Segoe Condensed" panose="020B0606040200020203" pitchFamily="34" charset="0"/>
              </a:rPr>
              <a:t>(Tensorflow, Keras, etc.)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 smtClean="0">
                <a:latin typeface="Segoe Condensed" panose="020B0606040200020203" pitchFamily="34" charset="0"/>
              </a:rPr>
              <a:t>Former ou trouver des </a:t>
            </a:r>
            <a:r>
              <a:rPr lang="fr-CA" sz="1700" b="1" dirty="0" smtClean="0">
                <a:latin typeface="Segoe Condensed" panose="020B0606040200020203" pitchFamily="34" charset="0"/>
              </a:rPr>
              <a:t>experts spécialisés</a:t>
            </a:r>
            <a:endParaRPr lang="fr-CA" sz="1700" dirty="0">
              <a:latin typeface="Segoe Condensed" panose="020B0606040200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Commencer à effectuer des </a:t>
            </a:r>
            <a:r>
              <a:rPr lang="fr-CA" sz="1700" b="1" dirty="0">
                <a:latin typeface="Segoe Condensed" panose="020B0606040200020203" pitchFamily="34" charset="0"/>
              </a:rPr>
              <a:t>analyses et des visualisations modernes </a:t>
            </a:r>
            <a:r>
              <a:rPr lang="fr-CA" sz="1700" dirty="0">
                <a:latin typeface="Segoe Condensed" panose="020B0606040200020203" pitchFamily="34" charset="0"/>
              </a:rPr>
              <a:t>afin de comprendre vos données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Renforcer les </a:t>
            </a:r>
            <a:r>
              <a:rPr lang="fr-CA" sz="1700" b="1" dirty="0">
                <a:latin typeface="Segoe Condensed" panose="020B0606040200020203" pitchFamily="34" charset="0"/>
              </a:rPr>
              <a:t>capacités DevOps </a:t>
            </a:r>
            <a:r>
              <a:rPr lang="fr-CA" sz="1700" dirty="0">
                <a:latin typeface="Segoe Condensed" panose="020B0606040200020203" pitchFamily="34" charset="0"/>
              </a:rPr>
              <a:t>(essais, intégration ou déploiement continu, </a:t>
            </a:r>
            <a:r>
              <a:rPr lang="fr-CA" sz="1700" dirty="0" smtClean="0">
                <a:latin typeface="Segoe Condensed" panose="020B0606040200020203" pitchFamily="34" charset="0"/>
              </a:rPr>
              <a:t>« conteneurisation », </a:t>
            </a:r>
            <a:r>
              <a:rPr lang="fr-CA" sz="1700" dirty="0">
                <a:latin typeface="Segoe Condensed" panose="020B0606040200020203" pitchFamily="34" charset="0"/>
              </a:rPr>
              <a:t>informatique regroupée)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Choisir un </a:t>
            </a:r>
            <a:r>
              <a:rPr lang="fr-CA" sz="1700" b="1" dirty="0">
                <a:latin typeface="Segoe Condensed" panose="020B0606040200020203" pitchFamily="34" charset="0"/>
              </a:rPr>
              <a:t>problème opérationnel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b="1" dirty="0" smtClean="0">
                <a:latin typeface="Segoe Condensed" panose="020B0606040200020203" pitchFamily="34" charset="0"/>
              </a:rPr>
              <a:t>Élaborer </a:t>
            </a:r>
            <a:r>
              <a:rPr lang="fr-CA" sz="1700" b="1" dirty="0">
                <a:latin typeface="Segoe Condensed" panose="020B0606040200020203" pitchFamily="34" charset="0"/>
              </a:rPr>
              <a:t>et mettre à </a:t>
            </a:r>
            <a:r>
              <a:rPr lang="fr-CA" sz="1700" b="1" dirty="0" smtClean="0">
                <a:latin typeface="Segoe Condensed" panose="020B0606040200020203" pitchFamily="34" charset="0"/>
              </a:rPr>
              <a:t>l’essai </a:t>
            </a:r>
            <a:r>
              <a:rPr lang="fr-CA" sz="1700" dirty="0">
                <a:latin typeface="Segoe Condensed" panose="020B0606040200020203" pitchFamily="34" charset="0"/>
              </a:rPr>
              <a:t>vos modèles (continuellement)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Créer un </a:t>
            </a:r>
            <a:r>
              <a:rPr lang="fr-CA" sz="1700" b="1" dirty="0">
                <a:latin typeface="Segoe Condensed" panose="020B0606040200020203" pitchFamily="34" charset="0"/>
              </a:rPr>
              <a:t>pipeline de données </a:t>
            </a:r>
            <a:r>
              <a:rPr lang="fr-CA" sz="1700" dirty="0">
                <a:latin typeface="Segoe Condensed" panose="020B0606040200020203" pitchFamily="34" charset="0"/>
              </a:rPr>
              <a:t>axé sur vos modèles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CA" sz="1700" dirty="0">
                <a:latin typeface="Segoe Condensed" panose="020B0606040200020203" pitchFamily="34" charset="0"/>
              </a:rPr>
              <a:t>Améliorer les </a:t>
            </a:r>
            <a:r>
              <a:rPr lang="fr-CA" sz="1700" b="1" dirty="0">
                <a:latin typeface="Segoe Condensed" panose="020B0606040200020203" pitchFamily="34" charset="0"/>
              </a:rPr>
              <a:t>politiques, les services et les résultats des programmes </a:t>
            </a:r>
            <a:r>
              <a:rPr lang="fr-CA" sz="1700" dirty="0">
                <a:latin typeface="Segoe Condensed" panose="020B0606040200020203" pitchFamily="34" charset="0"/>
              </a:rPr>
              <a:t>au moyen de </a:t>
            </a:r>
            <a:r>
              <a:rPr lang="fr-CA" sz="1700" dirty="0" smtClean="0">
                <a:latin typeface="Segoe Condensed" panose="020B0606040200020203" pitchFamily="34" charset="0"/>
              </a:rPr>
              <a:t>l’IA</a:t>
            </a:r>
            <a:endParaRPr lang="fr-CA" sz="1700" dirty="0">
              <a:latin typeface="Segoe Condensed" panose="020B0606040200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9762" y="5934832"/>
            <a:ext cx="7550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CA" dirty="0">
                <a:latin typeface="Segoe Condensed" panose="020B0606040200020203" pitchFamily="34" charset="0"/>
              </a:rPr>
              <a:t>...si vous </a:t>
            </a:r>
            <a:r>
              <a:rPr lang="fr-CA" dirty="0" smtClean="0">
                <a:latin typeface="Segoe Condensed" panose="020B0606040200020203" pitchFamily="34" charset="0"/>
              </a:rPr>
              <a:t>n’êtes </a:t>
            </a:r>
            <a:r>
              <a:rPr lang="fr-CA" dirty="0">
                <a:latin typeface="Segoe Condensed" panose="020B0606040200020203" pitchFamily="34" charset="0"/>
              </a:rPr>
              <a:t>pas prêt à </a:t>
            </a:r>
            <a:r>
              <a:rPr lang="fr-CA" dirty="0" smtClean="0">
                <a:latin typeface="Segoe Condensed" panose="020B0606040200020203" pitchFamily="34" charset="0"/>
              </a:rPr>
              <a:t>adopter les points </a:t>
            </a:r>
            <a:r>
              <a:rPr lang="fr-CA" dirty="0">
                <a:latin typeface="Segoe Condensed" panose="020B0606040200020203" pitchFamily="34" charset="0"/>
              </a:rPr>
              <a:t>1 à 6, vous </a:t>
            </a:r>
            <a:r>
              <a:rPr lang="fr-CA" dirty="0" smtClean="0">
                <a:latin typeface="Segoe Condensed" panose="020B0606040200020203" pitchFamily="34" charset="0"/>
              </a:rPr>
              <a:t>n’êtes </a:t>
            </a:r>
            <a:r>
              <a:rPr lang="fr-CA" dirty="0">
                <a:latin typeface="Segoe Condensed" panose="020B0606040200020203" pitchFamily="34" charset="0"/>
              </a:rPr>
              <a:t>pas prêt à appliquer </a:t>
            </a:r>
            <a:r>
              <a:rPr lang="fr-CA" dirty="0" smtClean="0">
                <a:latin typeface="Segoe Condensed" panose="020B0606040200020203" pitchFamily="34" charset="0"/>
              </a:rPr>
              <a:t>l’intelligence </a:t>
            </a:r>
            <a:r>
              <a:rPr lang="fr-CA" dirty="0">
                <a:latin typeface="Segoe Condensed" panose="020B0606040200020203" pitchFamily="34" charset="0"/>
              </a:rPr>
              <a:t>artificielle aux problèmes opérationnels.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18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02327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Défini</a:t>
            </a:r>
          </a:p>
        </p:txBody>
      </p:sp>
      <p:sp>
        <p:nvSpPr>
          <p:cNvPr id="6" name="Rectangle 5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126" name="Picture 6" descr="Artificial Intelligence, Brain, Think, Contro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740" y="2591406"/>
            <a:ext cx="2944800" cy="196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025540" y="2591406"/>
            <a:ext cx="495026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Intelligence artificielle (IA)</a:t>
            </a:r>
          </a:p>
          <a:p>
            <a:r>
              <a:rPr lang="fr-CA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Terme </a:t>
            </a:r>
            <a:r>
              <a:rPr lang="fr-CA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utilisé pour décrire une série de technologies </a:t>
            </a:r>
            <a:r>
              <a:rPr lang="fr-CA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liées entre elles et destinées </a:t>
            </a:r>
            <a:r>
              <a:rPr lang="fr-CA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à simuler et à améliorer les capacités cognitives humaines, telles que la reconnaissance des tendances, le jugement, la vision ou </a:t>
            </a:r>
            <a:r>
              <a:rPr lang="fr-CA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l’ouïe</a:t>
            </a:r>
            <a:r>
              <a:rPr lang="fr-CA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</a:t>
            </a:r>
            <a:endParaRPr lang="en-CA" sz="2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949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Prochaines étapes pratiques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669056" y="2420897"/>
            <a:ext cx="108244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Envoyer un courriel à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  <a:hlinkClick r:id="rId3"/>
              </a:rPr>
              <a:t>neil.bouwer@Canada.ca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 pour discuter de </a:t>
            </a:r>
            <a:r>
              <a:rPr lang="fr-CA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</a:t>
            </a:r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IA </a:t>
            </a:r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afin </a:t>
            </a:r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d’améliorer </a:t>
            </a:r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les programmes, les politiques et les services</a:t>
            </a:r>
          </a:p>
          <a:p>
            <a:pPr lvl="0"/>
            <a:endParaRPr lang="fr-CA" sz="2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lvl="0"/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Envoyer un courriel à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  <a:hlinkClick r:id="rId4"/>
              </a:rPr>
              <a:t>christopher.allison@Canada.ca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 pour pouvoir collaborer à des </a:t>
            </a:r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projets exploratoires </a:t>
            </a:r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en IA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avec </a:t>
            </a:r>
            <a:r>
              <a:rPr lang="fr-CA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l’Académie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du numérique</a:t>
            </a:r>
          </a:p>
          <a:p>
            <a:pPr lvl="0"/>
            <a:endParaRPr lang="fr-CA" sz="2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lvl="0"/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Envoyer un courriel à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  <a:hlinkClick r:id="rId5"/>
              </a:rPr>
              <a:t>csps.digitalacademy-academiedunumerique.efpc@canada.ca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 pour obtenir de </a:t>
            </a:r>
            <a:r>
              <a:rPr lang="fr-CA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l’information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sur </a:t>
            </a:r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l’Académie </a:t>
            </a:r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du numérique </a:t>
            </a:r>
            <a:r>
              <a:rPr lang="fr-CA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et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le renforcement des capacités et des mentalités dans le domaine du numérique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19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Rectangle 9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82127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7" y="98474"/>
            <a:ext cx="11088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Annexe 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sur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20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86596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Liste de lecture 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2091260" y="1351170"/>
            <a:ext cx="33443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Prediction Machines</a:t>
            </a:r>
          </a:p>
          <a:p>
            <a:pPr lvl="0"/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Ajay Agrawal, Avi Goldfarb et Joshua Gans </a:t>
            </a:r>
          </a:p>
        </p:txBody>
      </p:sp>
      <p:sp>
        <p:nvSpPr>
          <p:cNvPr id="8" name="AutoShape 4" descr="Prediction Machines: The Simple Economics of Artificial Intelligence by Ajay Agrawal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" y="1351170"/>
            <a:ext cx="1470319" cy="2217530"/>
          </a:xfrm>
          <a:prstGeom prst="rect">
            <a:avLst/>
          </a:prstGeom>
        </p:spPr>
      </p:pic>
      <p:pic>
        <p:nvPicPr>
          <p:cNvPr id="7176" name="Picture 8" descr="Edge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476" y="1371738"/>
            <a:ext cx="3116862" cy="221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8822338" y="1351170"/>
            <a:ext cx="300124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CA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The AI Revolution</a:t>
            </a:r>
          </a:p>
          <a:p>
            <a:pPr lvl="0"/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Tim Urban</a:t>
            </a:r>
          </a:p>
          <a:p>
            <a:pPr lvl="0"/>
            <a:r>
              <a:rPr lang="fr-CA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https://waitbutwhy.com/2015/01/artificial-intelligence-revolution-1.html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5476" y="4006850"/>
            <a:ext cx="3114045" cy="17716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943097" y="4006850"/>
            <a:ext cx="3001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IA, </a:t>
            </a:r>
            <a:r>
              <a:rPr lang="fr-CA" sz="2000" b="1" dirty="0" err="1" smtClean="0">
                <a:latin typeface="Yu Gothic" panose="020B0400000000000000" pitchFamily="34" charset="-128"/>
                <a:ea typeface="Yu Gothic" panose="020B0400000000000000" pitchFamily="34" charset="-128"/>
              </a:rPr>
              <a:t>Youtube</a:t>
            </a:r>
            <a:r>
              <a:rPr lang="fr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 : Publier rapidement dans deux langues</a:t>
            </a:r>
            <a:endParaRPr lang="fr-CA" sz="2000" b="1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lvl="0"/>
            <a:r>
              <a:rPr lang="fr-CA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L’Académie </a:t>
            </a:r>
            <a:r>
              <a:rPr lang="fr-CA" sz="2000" dirty="0">
                <a:latin typeface="Yu Gothic" panose="020B0400000000000000" pitchFamily="34" charset="-128"/>
                <a:ea typeface="Yu Gothic" panose="020B0400000000000000" pitchFamily="34" charset="-128"/>
              </a:rPr>
              <a:t>du numérique</a:t>
            </a:r>
          </a:p>
          <a:p>
            <a:pPr lvl="0"/>
            <a:r>
              <a:rPr lang="fr-CA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https</a:t>
            </a:r>
            <a:r>
              <a:rPr lang="fr-CA" sz="14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://fr.busrides-trajetsenbus.ca/episode-2</a:t>
            </a:r>
            <a:r>
              <a:rPr lang="fr-CA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/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21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1" name="TextBox 20"/>
          <p:cNvSpPr txBox="1"/>
          <p:nvPr/>
        </p:nvSpPr>
        <p:spPr>
          <a:xfrm>
            <a:off x="2082180" y="3986282"/>
            <a:ext cx="108244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Weapons of Math</a:t>
            </a:r>
          </a:p>
          <a:p>
            <a:pPr lvl="0"/>
            <a:r>
              <a:rPr lang="en-CA" sz="2000" b="1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Destruction</a:t>
            </a:r>
            <a:endParaRPr lang="en-CA" sz="2000" b="1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lvl="0"/>
            <a:r>
              <a:rPr lang="en-US" sz="20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Cathy O’Neil</a:t>
            </a:r>
            <a:endParaRPr lang="en-US" sz="2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pic>
        <p:nvPicPr>
          <p:cNvPr id="22" name="Picture 2" descr="Image result for weapons of math destruction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4" r="27472"/>
          <a:stretch/>
        </p:blipFill>
        <p:spPr bwMode="auto">
          <a:xfrm>
            <a:off x="612775" y="4008855"/>
            <a:ext cx="1478485" cy="220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166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39" y="1165358"/>
            <a:ext cx="11162569" cy="5692642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414338" y="109416"/>
            <a:ext cx="113458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Organisations fédérales qui travaillent sur l’IA</a:t>
            </a:r>
          </a:p>
        </p:txBody>
      </p:sp>
      <p:sp>
        <p:nvSpPr>
          <p:cNvPr id="59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60" name="Oval 59"/>
          <p:cNvSpPr/>
          <p:nvPr/>
        </p:nvSpPr>
        <p:spPr>
          <a:xfrm>
            <a:off x="986584" y="3560470"/>
            <a:ext cx="1167243" cy="1167243"/>
          </a:xfrm>
          <a:prstGeom prst="ellipse">
            <a:avLst/>
          </a:prstGeom>
          <a:noFill/>
          <a:ln w="50800">
            <a:solidFill>
              <a:srgbClr val="C073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/>
          <p:cNvSpPr/>
          <p:nvPr/>
        </p:nvSpPr>
        <p:spPr>
          <a:xfrm>
            <a:off x="1884076" y="4662399"/>
            <a:ext cx="1167243" cy="1167243"/>
          </a:xfrm>
          <a:prstGeom prst="ellipse">
            <a:avLst/>
          </a:prstGeom>
          <a:noFill/>
          <a:ln w="50800">
            <a:solidFill>
              <a:srgbClr val="506D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/>
          <p:cNvSpPr/>
          <p:nvPr/>
        </p:nvSpPr>
        <p:spPr>
          <a:xfrm>
            <a:off x="7020805" y="1981900"/>
            <a:ext cx="1167243" cy="1167243"/>
          </a:xfrm>
          <a:prstGeom prst="ellipse">
            <a:avLst/>
          </a:prstGeom>
          <a:noFill/>
          <a:ln w="50800">
            <a:solidFill>
              <a:srgbClr val="995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Rectangle 6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4" name="Rectangle 6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2662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7" y="98474"/>
            <a:ext cx="11088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Régir et soutenir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grpSp>
        <p:nvGrpSpPr>
          <p:cNvPr id="32" name="Group 31"/>
          <p:cNvGrpSpPr/>
          <p:nvPr/>
        </p:nvGrpSpPr>
        <p:grpSpPr>
          <a:xfrm>
            <a:off x="1631504" y="1409848"/>
            <a:ext cx="8928992" cy="762253"/>
            <a:chOff x="65072" y="2204864"/>
            <a:chExt cx="8928992" cy="762253"/>
          </a:xfrm>
        </p:grpSpPr>
        <p:sp>
          <p:nvSpPr>
            <p:cNvPr id="33" name="Rectangle 32"/>
            <p:cNvSpPr/>
            <p:nvPr/>
          </p:nvSpPr>
          <p:spPr>
            <a:xfrm>
              <a:off x="65072" y="2204864"/>
              <a:ext cx="8928992" cy="72414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43508" y="2228453"/>
              <a:ext cx="8804790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fr-CA" b="1" dirty="0" smtClean="0"/>
                <a:t>Secrétariat </a:t>
              </a:r>
              <a:r>
                <a:rPr lang="fr-CA" b="1" dirty="0"/>
                <a:t>du Conseil du Trésor </a:t>
              </a:r>
              <a:r>
                <a:rPr lang="fr-CA" dirty="0"/>
                <a:t>–</a:t>
              </a:r>
              <a:r>
                <a:rPr lang="fr-CA" b="1" dirty="0"/>
                <a:t> </a:t>
              </a:r>
              <a:r>
                <a:rPr lang="fr-CA" sz="1200" dirty="0"/>
                <a:t>O</a:t>
              </a:r>
              <a:r>
                <a:rPr lang="fr-CA" sz="1200" dirty="0" smtClean="0"/>
                <a:t>ffre </a:t>
              </a:r>
              <a:r>
                <a:rPr lang="fr-CA" sz="1200" dirty="0"/>
                <a:t>un leadership central au GC sur le gouvernement numérique, une surveillance de </a:t>
              </a:r>
              <a:r>
                <a:rPr lang="fr-CA" sz="1200" dirty="0" smtClean="0"/>
                <a:t>l’ensemble </a:t>
              </a:r>
              <a:r>
                <a:rPr lang="fr-CA" sz="1200" dirty="0"/>
                <a:t>des politiques du CT, un examen des projets, une direction sur les données et le gouvernement </a:t>
              </a:r>
              <a:r>
                <a:rPr lang="fr-CA" sz="1200" dirty="0" smtClean="0"/>
                <a:t>ouvert; employeur </a:t>
              </a:r>
              <a:r>
                <a:rPr lang="fr-CA" sz="1200" dirty="0"/>
                <a:t>de la fonction publique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631504" y="2179432"/>
            <a:ext cx="9007428" cy="580815"/>
            <a:chOff x="65072" y="2970313"/>
            <a:chExt cx="9007428" cy="580815"/>
          </a:xfrm>
        </p:grpSpPr>
        <p:sp>
          <p:nvSpPr>
            <p:cNvPr id="36" name="Rectangle 35"/>
            <p:cNvSpPr/>
            <p:nvPr/>
          </p:nvSpPr>
          <p:spPr>
            <a:xfrm>
              <a:off x="65072" y="2974272"/>
              <a:ext cx="8928992" cy="57685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43508" y="2970313"/>
              <a:ext cx="8928992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fr-CA" b="1" dirty="0"/>
                <a:t>ISDE </a:t>
              </a:r>
              <a:r>
                <a:rPr lang="fr-CA" dirty="0"/>
                <a:t>–</a:t>
              </a:r>
              <a:r>
                <a:rPr lang="fr-CA" sz="1400" dirty="0"/>
                <a:t> </a:t>
              </a:r>
              <a:r>
                <a:rPr lang="fr-CA" sz="1200" dirty="0"/>
                <a:t>Coordonne les intervenants externes de </a:t>
              </a:r>
              <a:r>
                <a:rPr lang="fr-CA" sz="1200" dirty="0" smtClean="0"/>
                <a:t>l’IA</a:t>
              </a:r>
              <a:r>
                <a:rPr lang="fr-CA" sz="1200" dirty="0"/>
                <a:t>, y compris le Conseil consultatif en matière </a:t>
              </a:r>
              <a:r>
                <a:rPr lang="fr-CA" sz="1200" dirty="0" smtClean="0"/>
                <a:t>d’IA</a:t>
              </a:r>
              <a:r>
                <a:rPr lang="fr-CA" sz="1200" dirty="0"/>
                <a:t>, la Stratégie pancanadienne sur </a:t>
              </a:r>
              <a:r>
                <a:rPr lang="fr-CA" sz="1200" dirty="0" smtClean="0"/>
                <a:t>l’IA</a:t>
              </a:r>
              <a:r>
                <a:rPr lang="fr-CA" sz="1200" dirty="0"/>
                <a:t>, </a:t>
              </a:r>
              <a:r>
                <a:rPr lang="fr-CA" sz="1200" dirty="0" smtClean="0"/>
                <a:t>l’Initiative </a:t>
              </a:r>
              <a:r>
                <a:rPr lang="fr-CA" sz="1200" dirty="0"/>
                <a:t>des supergrappes technologiques et le Groupe de travail des gouvernements de la France et du Canada.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631504" y="2809645"/>
            <a:ext cx="9007428" cy="369332"/>
            <a:chOff x="65072" y="3609020"/>
            <a:chExt cx="9007428" cy="369332"/>
          </a:xfrm>
        </p:grpSpPr>
        <p:sp>
          <p:nvSpPr>
            <p:cNvPr id="39" name="Rectangle 38"/>
            <p:cNvSpPr/>
            <p:nvPr/>
          </p:nvSpPr>
          <p:spPr>
            <a:xfrm>
              <a:off x="65072" y="3610806"/>
              <a:ext cx="8928992" cy="36576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43508" y="3609020"/>
              <a:ext cx="89289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fr-CA" b="1" dirty="0"/>
                <a:t>École de la fonction publique du Canada </a:t>
              </a:r>
              <a:r>
                <a:rPr lang="fr-CA" dirty="0"/>
                <a:t> –</a:t>
              </a:r>
              <a:r>
                <a:rPr lang="fr-CA" sz="1400" dirty="0"/>
                <a:t> Offre de la formation et favorise </a:t>
              </a:r>
              <a:r>
                <a:rPr lang="fr-CA" sz="1400" dirty="0" smtClean="0"/>
                <a:t>l’expérimentation</a:t>
              </a:r>
              <a:endParaRPr lang="fr-CA" sz="14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631504" y="3224416"/>
            <a:ext cx="9007428" cy="369332"/>
            <a:chOff x="65072" y="4022988"/>
            <a:chExt cx="9007428" cy="369332"/>
          </a:xfrm>
        </p:grpSpPr>
        <p:sp>
          <p:nvSpPr>
            <p:cNvPr id="42" name="Rectangle 41"/>
            <p:cNvSpPr/>
            <p:nvPr/>
          </p:nvSpPr>
          <p:spPr>
            <a:xfrm>
              <a:off x="65072" y="4024774"/>
              <a:ext cx="8928992" cy="365760"/>
            </a:xfrm>
            <a:prstGeom prst="rect">
              <a:avLst/>
            </a:prstGeom>
            <a:solidFill>
              <a:srgbClr val="5FCD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43508" y="4022988"/>
              <a:ext cx="89289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Justice Canada</a:t>
              </a:r>
              <a:r>
                <a:rPr lang="fr-CA" dirty="0"/>
                <a:t> – </a:t>
              </a:r>
              <a:r>
                <a:rPr lang="fr-CA" sz="1400" dirty="0"/>
                <a:t>Effectue des examens puis formule des opinions juridiques sur </a:t>
              </a:r>
              <a:r>
                <a:rPr lang="fr-CA" sz="1400" dirty="0" smtClean="0"/>
                <a:t>les liens entre l’IA </a:t>
              </a:r>
              <a:r>
                <a:rPr lang="fr-CA" sz="1400" dirty="0"/>
                <a:t>et </a:t>
              </a:r>
              <a:r>
                <a:rPr lang="fr-CA" sz="1400" dirty="0" smtClean="0"/>
                <a:t>le droit</a:t>
              </a:r>
              <a:r>
                <a:rPr lang="fr-CA" sz="1400" dirty="0"/>
                <a:t>.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631504" y="3639187"/>
            <a:ext cx="9007428" cy="369332"/>
            <a:chOff x="65072" y="4436956"/>
            <a:chExt cx="9007428" cy="369332"/>
          </a:xfrm>
        </p:grpSpPr>
        <p:sp>
          <p:nvSpPr>
            <p:cNvPr id="45" name="Rectangle 44"/>
            <p:cNvSpPr/>
            <p:nvPr/>
          </p:nvSpPr>
          <p:spPr>
            <a:xfrm>
              <a:off x="65072" y="4438303"/>
              <a:ext cx="8928992" cy="36663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43508" y="4436956"/>
              <a:ext cx="89289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Statistique Canada</a:t>
              </a:r>
              <a:r>
                <a:rPr lang="fr-CA" dirty="0"/>
                <a:t> – </a:t>
              </a:r>
              <a:r>
                <a:rPr lang="fr-CA" sz="1400" dirty="0"/>
                <a:t>Exécute la gestion, la gouvernance et </a:t>
              </a:r>
              <a:r>
                <a:rPr lang="fr-CA" sz="1400" dirty="0" smtClean="0"/>
                <a:t>l’analyse </a:t>
              </a:r>
              <a:r>
                <a:rPr lang="fr-CA" sz="1400" dirty="0"/>
                <a:t>des données opérationnelles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631504" y="4684172"/>
            <a:ext cx="9007428" cy="369332"/>
            <a:chOff x="65072" y="4850924"/>
            <a:chExt cx="9007428" cy="369332"/>
          </a:xfrm>
        </p:grpSpPr>
        <p:sp>
          <p:nvSpPr>
            <p:cNvPr id="48" name="Rectangle 47"/>
            <p:cNvSpPr/>
            <p:nvPr/>
          </p:nvSpPr>
          <p:spPr>
            <a:xfrm>
              <a:off x="65072" y="4852271"/>
              <a:ext cx="8928992" cy="36663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43508" y="4850924"/>
              <a:ext cx="89289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Emploi et Développement social Canada</a:t>
              </a:r>
              <a:r>
                <a:rPr lang="fr-CA" dirty="0"/>
                <a:t> – </a:t>
              </a:r>
              <a:r>
                <a:rPr lang="fr-CA" sz="1400" dirty="0"/>
                <a:t>Dirige </a:t>
              </a:r>
              <a:r>
                <a:rPr lang="fr-CA" sz="1400" dirty="0" smtClean="0"/>
                <a:t>les politiques sociales</a:t>
              </a:r>
              <a:endParaRPr lang="fr-CA" sz="14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631504" y="5098943"/>
            <a:ext cx="9007428" cy="367986"/>
            <a:chOff x="65072" y="5264892"/>
            <a:chExt cx="9007428" cy="367986"/>
          </a:xfrm>
        </p:grpSpPr>
        <p:sp>
          <p:nvSpPr>
            <p:cNvPr id="51" name="Rectangle 50"/>
            <p:cNvSpPr/>
            <p:nvPr/>
          </p:nvSpPr>
          <p:spPr>
            <a:xfrm>
              <a:off x="65072" y="5266239"/>
              <a:ext cx="8928992" cy="36663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43508" y="5264892"/>
              <a:ext cx="8928992" cy="3539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sz="1700" b="1" dirty="0"/>
                <a:t>Services numériques du Canada </a:t>
              </a:r>
              <a:r>
                <a:rPr lang="fr-CA" sz="1200" dirty="0"/>
                <a:t>– Appuie les efforts de transformation des activités en offrant un soutien direct au ministère 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631504" y="5513714"/>
            <a:ext cx="8965790" cy="369332"/>
            <a:chOff x="65072" y="5678860"/>
            <a:chExt cx="8965790" cy="369332"/>
          </a:xfrm>
        </p:grpSpPr>
        <p:sp>
          <p:nvSpPr>
            <p:cNvPr id="54" name="Rectangle 53"/>
            <p:cNvSpPr/>
            <p:nvPr/>
          </p:nvSpPr>
          <p:spPr>
            <a:xfrm>
              <a:off x="65072" y="5680207"/>
              <a:ext cx="8928992" cy="36663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43508" y="5678860"/>
              <a:ext cx="888735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Services partagés Canada </a:t>
              </a:r>
              <a:r>
                <a:rPr lang="fr-CA" dirty="0"/>
                <a:t>– </a:t>
              </a:r>
              <a:r>
                <a:rPr lang="fr-CA" sz="1400" dirty="0"/>
                <a:t>Offre un soutien informatique à grande échelle et centralisé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31504" y="5928489"/>
            <a:ext cx="9007428" cy="369332"/>
            <a:chOff x="65072" y="6092826"/>
            <a:chExt cx="9007428" cy="369332"/>
          </a:xfrm>
        </p:grpSpPr>
        <p:sp>
          <p:nvSpPr>
            <p:cNvPr id="57" name="Rectangle 56"/>
            <p:cNvSpPr/>
            <p:nvPr/>
          </p:nvSpPr>
          <p:spPr>
            <a:xfrm>
              <a:off x="65072" y="6094173"/>
              <a:ext cx="8928992" cy="366639"/>
            </a:xfrm>
            <a:prstGeom prst="rect">
              <a:avLst/>
            </a:prstGeom>
            <a:solidFill>
              <a:srgbClr val="329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43508" y="6092826"/>
              <a:ext cx="89289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CNRC</a:t>
              </a:r>
              <a:r>
                <a:rPr lang="fr-CA" dirty="0"/>
                <a:t> – </a:t>
              </a:r>
              <a:r>
                <a:rPr lang="fr-CA" sz="1300" dirty="0"/>
                <a:t>Appuie les intervenants externes et ceux des ministères en offrant des possibilités de financement et </a:t>
              </a:r>
              <a:r>
                <a:rPr lang="fr-CA" sz="1300" dirty="0" smtClean="0"/>
                <a:t>d’information </a:t>
              </a:r>
              <a:endParaRPr lang="fr-CA" sz="13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631504" y="4053959"/>
            <a:ext cx="9007428" cy="584775"/>
            <a:chOff x="65072" y="4850924"/>
            <a:chExt cx="9007428" cy="584775"/>
          </a:xfrm>
        </p:grpSpPr>
        <p:sp>
          <p:nvSpPr>
            <p:cNvPr id="60" name="Rectangle 59"/>
            <p:cNvSpPr/>
            <p:nvPr/>
          </p:nvSpPr>
          <p:spPr>
            <a:xfrm>
              <a:off x="65072" y="4852271"/>
              <a:ext cx="8928992" cy="583428"/>
            </a:xfrm>
            <a:prstGeom prst="rect">
              <a:avLst/>
            </a:prstGeom>
            <a:solidFill>
              <a:srgbClr val="E4F3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43508" y="4850924"/>
              <a:ext cx="892899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CA" b="1" dirty="0"/>
                <a:t>Services publics et Approvisionnement Canada</a:t>
              </a:r>
              <a:r>
                <a:rPr lang="fr-CA" dirty="0"/>
                <a:t> – </a:t>
              </a:r>
              <a:r>
                <a:rPr lang="fr-CA" sz="1400" dirty="0"/>
                <a:t>Procure des véhicules et des outils de soutien afin </a:t>
              </a:r>
              <a:r>
                <a:rPr lang="fr-CA" sz="1400" dirty="0" smtClean="0"/>
                <a:t>d’assurer </a:t>
              </a:r>
              <a:r>
                <a:rPr lang="fr-CA" sz="1400" dirty="0"/>
                <a:t>une prestation efficace, effective et uniforme de </a:t>
              </a:r>
              <a:r>
                <a:rPr lang="fr-CA" sz="1400" dirty="0" smtClean="0"/>
                <a:t>l’IA </a:t>
              </a:r>
              <a:r>
                <a:rPr lang="fr-CA" sz="1400" dirty="0"/>
                <a:t>partout au gouvernement.</a:t>
              </a: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23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4" name="Rectangle 6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856178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Options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d’approvisionnement 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pour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pic>
        <p:nvPicPr>
          <p:cNvPr id="7" name="Picture 2" descr="Image result for AI standing offer government of ca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932" y="675486"/>
            <a:ext cx="8003254" cy="618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24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Rectangle 9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02192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-LWM7AfMa01auWathZvl-HiRes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25</a:t>
            </a:r>
            <a:endParaRPr lang="en-CA" sz="2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26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Gouvernance</a:t>
            </a: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  <a:r>
              <a:rPr lang="en-US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interministérielle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28" name="TextBox 27"/>
          <p:cNvSpPr txBox="1"/>
          <p:nvPr/>
        </p:nvSpPr>
        <p:spPr>
          <a:xfrm>
            <a:off x="11573819" y="6311462"/>
            <a:ext cx="825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26</a:t>
            </a:r>
            <a:endParaRPr lang="en-CA" dirty="0"/>
          </a:p>
        </p:txBody>
      </p:sp>
      <p:sp>
        <p:nvSpPr>
          <p:cNvPr id="29" name="Rectangle 28"/>
          <p:cNvSpPr/>
          <p:nvPr/>
        </p:nvSpPr>
        <p:spPr>
          <a:xfrm>
            <a:off x="5937179" y="1791586"/>
            <a:ext cx="3568624" cy="2628296"/>
          </a:xfrm>
          <a:prstGeom prst="rect">
            <a:avLst/>
          </a:prstGeom>
          <a:solidFill>
            <a:srgbClr val="ACB5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30" name="Rectangle 29"/>
          <p:cNvSpPr/>
          <p:nvPr/>
        </p:nvSpPr>
        <p:spPr>
          <a:xfrm>
            <a:off x="5696003" y="5197288"/>
            <a:ext cx="3809801" cy="1542177"/>
          </a:xfrm>
          <a:prstGeom prst="rect">
            <a:avLst/>
          </a:prstGeom>
          <a:solidFill>
            <a:srgbClr val="3F90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31" name="Rounded Rectangle 30"/>
          <p:cNvSpPr/>
          <p:nvPr/>
        </p:nvSpPr>
        <p:spPr>
          <a:xfrm>
            <a:off x="1876265" y="1641162"/>
            <a:ext cx="3240360" cy="468052"/>
          </a:xfrm>
          <a:prstGeom prst="roundRect">
            <a:avLst/>
          </a:prstGeom>
          <a:solidFill>
            <a:schemeClr val="bg1"/>
          </a:solidFill>
          <a:ln w="476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>
                <a:solidFill>
                  <a:schemeClr val="tx1"/>
                </a:solidFill>
              </a:rPr>
              <a:t>CPPE des SM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1876265" y="2325238"/>
            <a:ext cx="3240360" cy="468052"/>
          </a:xfrm>
          <a:prstGeom prst="roundRect">
            <a:avLst/>
          </a:prstGeom>
          <a:solidFill>
            <a:schemeClr val="bg1"/>
          </a:solidFill>
          <a:ln w="476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>
                <a:solidFill>
                  <a:schemeClr val="tx1"/>
                </a:solidFill>
              </a:rPr>
              <a:t>CPPE des SMA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1876265" y="3009314"/>
            <a:ext cx="3240360" cy="468052"/>
          </a:xfrm>
          <a:prstGeom prst="roundRect">
            <a:avLst/>
          </a:prstGeom>
          <a:solidFill>
            <a:schemeClr val="bg1"/>
          </a:solidFill>
          <a:ln w="476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>
                <a:solidFill>
                  <a:schemeClr val="tx1"/>
                </a:solidFill>
              </a:rPr>
              <a:t>CEAE du GC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5984237" y="1837377"/>
            <a:ext cx="3577112" cy="3164056"/>
            <a:chOff x="5208252" y="1701473"/>
            <a:chExt cx="3577112" cy="3164056"/>
          </a:xfrm>
        </p:grpSpPr>
        <p:sp>
          <p:nvSpPr>
            <p:cNvPr id="35" name="TextBox 34"/>
            <p:cNvSpPr txBox="1"/>
            <p:nvPr/>
          </p:nvSpPr>
          <p:spPr>
            <a:xfrm>
              <a:off x="5208252" y="2042175"/>
              <a:ext cx="801373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500" b="1" dirty="0">
                  <a:solidFill>
                    <a:schemeClr val="bg1"/>
                  </a:solidFill>
                </a:rPr>
                <a:t>SCT</a:t>
              </a:r>
            </a:p>
            <a:p>
              <a:r>
                <a:rPr lang="fr-CA" sz="1500" b="1" dirty="0">
                  <a:solidFill>
                    <a:schemeClr val="bg1"/>
                  </a:solidFill>
                </a:rPr>
                <a:t>CNRC</a:t>
              </a:r>
            </a:p>
            <a:p>
              <a:r>
                <a:rPr lang="fr-CA" sz="1500" b="1" dirty="0">
                  <a:solidFill>
                    <a:schemeClr val="bg1"/>
                  </a:solidFill>
                </a:rPr>
                <a:t>ISDE</a:t>
              </a:r>
            </a:p>
            <a:p>
              <a:r>
                <a:rPr lang="fr-CA" sz="1500" b="1" dirty="0">
                  <a:solidFill>
                    <a:schemeClr val="bg1"/>
                  </a:solidFill>
                </a:rPr>
                <a:t>EFPC</a:t>
              </a:r>
            </a:p>
            <a:p>
              <a:r>
                <a:rPr lang="fr-CA" sz="1500" b="1" dirty="0" err="1">
                  <a:solidFill>
                    <a:schemeClr val="bg1"/>
                  </a:solidFill>
                </a:rPr>
                <a:t>StatCan</a:t>
              </a:r>
              <a:endParaRPr lang="fr-CA" sz="1500" b="1" dirty="0">
                <a:solidFill>
                  <a:schemeClr val="bg1"/>
                </a:solidFill>
              </a:endParaRPr>
            </a:p>
            <a:p>
              <a:r>
                <a:rPr lang="fr-CA" sz="1500" b="1" dirty="0">
                  <a:solidFill>
                    <a:schemeClr val="bg1"/>
                  </a:solidFill>
                </a:rPr>
                <a:t>Justice</a:t>
              </a:r>
            </a:p>
            <a:p>
              <a:r>
                <a:rPr lang="fr-CA" sz="1500" b="1" dirty="0">
                  <a:solidFill>
                    <a:schemeClr val="bg1"/>
                  </a:solidFill>
                </a:rPr>
                <a:t>SPAC</a:t>
              </a:r>
            </a:p>
            <a:p>
              <a:r>
                <a:rPr lang="fr-CA" sz="1500" b="1" dirty="0">
                  <a:solidFill>
                    <a:schemeClr val="bg1"/>
                  </a:solidFill>
                </a:rPr>
                <a:t>SPC</a:t>
              </a:r>
            </a:p>
          </p:txBody>
        </p:sp>
        <p:cxnSp>
          <p:nvCxnSpPr>
            <p:cNvPr id="36" name="Straight Connector 35"/>
            <p:cNvCxnSpPr/>
            <p:nvPr/>
          </p:nvCxnSpPr>
          <p:spPr>
            <a:xfrm flipH="1" flipV="1">
              <a:off x="6177807" y="1701473"/>
              <a:ext cx="42308" cy="2620397"/>
            </a:xfrm>
            <a:prstGeom prst="line">
              <a:avLst/>
            </a:prstGeom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6333551" y="1818541"/>
              <a:ext cx="245181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600" b="1" dirty="0">
                  <a:solidFill>
                    <a:schemeClr val="bg1"/>
                  </a:solidFill>
                </a:rPr>
                <a:t>Supervision du financement du projet</a:t>
              </a:r>
            </a:p>
            <a:p>
              <a:endParaRPr lang="fr-CA" sz="1600" b="1" dirty="0">
                <a:solidFill>
                  <a:schemeClr val="bg1"/>
                </a:solidFill>
              </a:endParaRPr>
            </a:p>
            <a:p>
              <a:r>
                <a:rPr lang="fr-CA" sz="1600" b="1" dirty="0">
                  <a:solidFill>
                    <a:schemeClr val="bg1"/>
                  </a:solidFill>
                </a:rPr>
                <a:t>Coordination des politiques</a:t>
              </a:r>
            </a:p>
            <a:p>
              <a:endParaRPr lang="fr-CA" sz="1600" b="1" dirty="0">
                <a:solidFill>
                  <a:schemeClr val="bg1"/>
                </a:solidFill>
              </a:endParaRPr>
            </a:p>
            <a:p>
              <a:r>
                <a:rPr lang="fr-CA" sz="1600" b="1" dirty="0">
                  <a:solidFill>
                    <a:schemeClr val="bg1"/>
                  </a:solidFill>
                </a:rPr>
                <a:t>Conseils et surveillance </a:t>
              </a:r>
              <a:br>
                <a:rPr lang="fr-CA" sz="1600" b="1" dirty="0">
                  <a:solidFill>
                    <a:schemeClr val="bg1"/>
                  </a:solidFill>
                </a:rPr>
              </a:br>
              <a:r>
                <a:rPr lang="fr-CA" sz="1600" b="1" dirty="0">
                  <a:solidFill>
                    <a:schemeClr val="bg1"/>
                  </a:solidFill>
                </a:rPr>
                <a:t>en matière </a:t>
              </a:r>
              <a:r>
                <a:rPr lang="fr-CA" sz="1600" b="1" dirty="0" smtClean="0">
                  <a:solidFill>
                    <a:schemeClr val="bg1"/>
                  </a:solidFill>
                </a:rPr>
                <a:t>d’éthique </a:t>
              </a:r>
              <a:r>
                <a:rPr lang="fr-CA" sz="1600" b="1" dirty="0">
                  <a:solidFill>
                    <a:schemeClr val="bg1"/>
                  </a:solidFill>
                </a:rPr>
                <a:t>et technique</a:t>
              </a:r>
            </a:p>
            <a:p>
              <a:endParaRPr lang="fr-CA" sz="1600" b="1" dirty="0">
                <a:solidFill>
                  <a:schemeClr val="bg1"/>
                </a:solidFill>
              </a:endParaRPr>
            </a:p>
            <a:p>
              <a:r>
                <a:rPr lang="fr-CA" sz="1600" b="1" dirty="0">
                  <a:solidFill>
                    <a:schemeClr val="bg1"/>
                  </a:solidFill>
                </a:rPr>
                <a:t>Discussion sur les programmes de formation </a:t>
              </a: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5768643" y="5690478"/>
            <a:ext cx="949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dirty="0">
                <a:solidFill>
                  <a:schemeClr val="bg1"/>
                </a:solidFill>
              </a:rPr>
              <a:t>Tous les employés</a:t>
            </a: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6712549" y="5248180"/>
            <a:ext cx="0" cy="14155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764551" y="5490423"/>
            <a:ext cx="2451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>
                <a:solidFill>
                  <a:schemeClr val="bg1"/>
                </a:solidFill>
              </a:rPr>
              <a:t>Assistance technique, apprentissage, coordination</a:t>
            </a:r>
          </a:p>
        </p:txBody>
      </p:sp>
      <p:sp>
        <p:nvSpPr>
          <p:cNvPr id="41" name="Rectangle 40"/>
          <p:cNvSpPr/>
          <p:nvPr/>
        </p:nvSpPr>
        <p:spPr>
          <a:xfrm rot="19532672">
            <a:off x="1815964" y="4090504"/>
            <a:ext cx="20890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200" b="1" dirty="0">
                <a:solidFill>
                  <a:schemeClr val="bg1"/>
                </a:solidFill>
              </a:rPr>
              <a:t>Comité directeur </a:t>
            </a:r>
            <a:br>
              <a:rPr lang="fr-CA" sz="1200" b="1" dirty="0">
                <a:solidFill>
                  <a:schemeClr val="bg1"/>
                </a:solidFill>
              </a:rPr>
            </a:br>
            <a:r>
              <a:rPr lang="fr-CA" sz="1200" b="1" dirty="0">
                <a:solidFill>
                  <a:schemeClr val="bg1"/>
                </a:solidFill>
              </a:rPr>
              <a:t>des données</a:t>
            </a:r>
          </a:p>
        </p:txBody>
      </p:sp>
      <p:sp>
        <p:nvSpPr>
          <p:cNvPr id="42" name="Rectangle 41"/>
          <p:cNvSpPr/>
          <p:nvPr/>
        </p:nvSpPr>
        <p:spPr>
          <a:xfrm rot="2814952">
            <a:off x="3395827" y="4388047"/>
            <a:ext cx="18155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200" b="1" dirty="0">
                <a:solidFill>
                  <a:schemeClr val="bg1"/>
                </a:solidFill>
              </a:rPr>
              <a:t> Comité directeur de </a:t>
            </a:r>
            <a:r>
              <a:rPr lang="fr-CA" sz="1200" b="1" dirty="0" smtClean="0">
                <a:solidFill>
                  <a:schemeClr val="bg1"/>
                </a:solidFill>
              </a:rPr>
              <a:t>l’IA </a:t>
            </a:r>
            <a:r>
              <a:rPr lang="fr-CA" sz="1200" b="1" dirty="0">
                <a:solidFill>
                  <a:schemeClr val="bg1"/>
                </a:solidFill>
              </a:rPr>
              <a:t>du gouvernement</a:t>
            </a:r>
          </a:p>
        </p:txBody>
      </p:sp>
      <p:sp>
        <p:nvSpPr>
          <p:cNvPr id="43" name="Rectangle 42"/>
          <p:cNvSpPr/>
          <p:nvPr/>
        </p:nvSpPr>
        <p:spPr>
          <a:xfrm rot="19768296">
            <a:off x="3052886" y="5775273"/>
            <a:ext cx="20634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200" b="1" dirty="0">
                <a:solidFill>
                  <a:schemeClr val="bg1"/>
                </a:solidFill>
              </a:rPr>
              <a:t>Communauté de pratique </a:t>
            </a:r>
            <a:br>
              <a:rPr lang="fr-CA" sz="1200" b="1" dirty="0">
                <a:solidFill>
                  <a:schemeClr val="bg1"/>
                </a:solidFill>
              </a:rPr>
            </a:br>
            <a:r>
              <a:rPr lang="fr-CA" sz="1200" b="1" dirty="0">
                <a:solidFill>
                  <a:schemeClr val="bg1"/>
                </a:solidFill>
              </a:rPr>
              <a:t>de </a:t>
            </a:r>
            <a:r>
              <a:rPr lang="fr-CA" sz="1200" b="1" dirty="0" smtClean="0">
                <a:solidFill>
                  <a:schemeClr val="bg1"/>
                </a:solidFill>
              </a:rPr>
              <a:t>l’IA </a:t>
            </a:r>
            <a:r>
              <a:rPr lang="fr-CA" sz="1200" b="1" dirty="0">
                <a:solidFill>
                  <a:schemeClr val="bg1"/>
                </a:solidFill>
              </a:rPr>
              <a:t>opérationnelle</a:t>
            </a:r>
          </a:p>
        </p:txBody>
      </p:sp>
      <p:sp>
        <p:nvSpPr>
          <p:cNvPr id="44" name="Rectangle 43"/>
          <p:cNvSpPr/>
          <p:nvPr/>
        </p:nvSpPr>
        <p:spPr>
          <a:xfrm rot="2985848">
            <a:off x="1658738" y="5448100"/>
            <a:ext cx="1823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200" b="1" dirty="0">
                <a:solidFill>
                  <a:schemeClr val="bg1"/>
                </a:solidFill>
              </a:rPr>
              <a:t>Communauté de </a:t>
            </a:r>
            <a:br>
              <a:rPr lang="fr-CA" sz="1200" b="1" dirty="0">
                <a:solidFill>
                  <a:schemeClr val="bg1"/>
                </a:solidFill>
              </a:rPr>
            </a:br>
            <a:r>
              <a:rPr lang="fr-CA" sz="1200" b="1" dirty="0">
                <a:solidFill>
                  <a:schemeClr val="bg1"/>
                </a:solidFill>
              </a:rPr>
              <a:t>pratique des données opérationnelles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4619419" y="3393488"/>
            <a:ext cx="1344960" cy="881575"/>
          </a:xfrm>
          <a:prstGeom prst="straightConnector1">
            <a:avLst/>
          </a:prstGeom>
          <a:ln w="38100">
            <a:solidFill>
              <a:srgbClr val="ACB5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30" idx="1"/>
          </p:cNvCxnSpPr>
          <p:nvPr/>
        </p:nvCxnSpPr>
        <p:spPr>
          <a:xfrm flipV="1">
            <a:off x="4552106" y="5968376"/>
            <a:ext cx="1143897" cy="231860"/>
          </a:xfrm>
          <a:prstGeom prst="straightConnector1">
            <a:avLst/>
          </a:prstGeom>
          <a:ln w="38100">
            <a:solidFill>
              <a:srgbClr val="3F90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787250" y="940928"/>
            <a:ext cx="69576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500" dirty="0"/>
              <a:t>Une gouvernance harmonisée aux pratiques opérationnelles existantes viendra appuyer la mise en œuvre efficace et responsable de </a:t>
            </a:r>
            <a:r>
              <a:rPr lang="fr-CA" sz="1500" dirty="0" smtClean="0"/>
              <a:t>l’IA </a:t>
            </a:r>
            <a:r>
              <a:rPr lang="fr-CA" sz="1500" dirty="0"/>
              <a:t>au gouvernement du Canada</a:t>
            </a:r>
          </a:p>
        </p:txBody>
      </p:sp>
      <p:pic>
        <p:nvPicPr>
          <p:cNvPr id="48" name="Picture 18"/>
          <p:cNvPicPr>
            <a:picLocks noChangeAspect="1"/>
          </p:cNvPicPr>
          <p:nvPr/>
        </p:nvPicPr>
        <p:blipFill>
          <a:blip r:embed="rId3">
            <a:lum contrast="-20000"/>
          </a:blip>
          <a:stretch>
            <a:fillRect/>
          </a:stretch>
        </p:blipFill>
        <p:spPr>
          <a:xfrm>
            <a:off x="1945030" y="3645306"/>
            <a:ext cx="3055772" cy="3074872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 rot="19532672">
            <a:off x="1815964" y="4075116"/>
            <a:ext cx="208902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300" b="1" dirty="0" smtClean="0">
                <a:solidFill>
                  <a:schemeClr val="bg1"/>
                </a:solidFill>
              </a:rPr>
              <a:t>Comité directeur des données</a:t>
            </a:r>
            <a:endParaRPr lang="fr-CA" sz="1300" b="1" dirty="0">
              <a:solidFill>
                <a:schemeClr val="bg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 rot="2814952">
            <a:off x="3434856" y="4126215"/>
            <a:ext cx="156704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300" b="1" dirty="0" smtClean="0">
                <a:solidFill>
                  <a:schemeClr val="bg1"/>
                </a:solidFill>
              </a:rPr>
              <a:t>Comité directeur de l’IA du gouvernement</a:t>
            </a:r>
            <a:endParaRPr lang="fr-CA" sz="1300" b="1" dirty="0">
              <a:solidFill>
                <a:schemeClr val="bg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 rot="19768296">
            <a:off x="3113997" y="5748589"/>
            <a:ext cx="206348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300" b="1" dirty="0" smtClean="0">
                <a:solidFill>
                  <a:schemeClr val="bg1"/>
                </a:solidFill>
              </a:rPr>
              <a:t>Communauté de pratique de l’IA opérationnelle</a:t>
            </a:r>
            <a:endParaRPr lang="fr-CA" sz="1300" dirty="0">
              <a:solidFill>
                <a:schemeClr val="bg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 rot="2985848">
            <a:off x="1702686" y="5473623"/>
            <a:ext cx="1823283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CA" sz="1300" b="1" dirty="0">
                <a:solidFill>
                  <a:schemeClr val="bg1"/>
                </a:solidFill>
              </a:rPr>
              <a:t>Communauté de pratique </a:t>
            </a:r>
            <a:r>
              <a:rPr lang="fr-CA" sz="1300" b="1" dirty="0" smtClean="0">
                <a:solidFill>
                  <a:schemeClr val="bg1"/>
                </a:solidFill>
              </a:rPr>
              <a:t>des données opérationnelles</a:t>
            </a:r>
            <a:endParaRPr lang="fr-CA" sz="1300" dirty="0">
              <a:solidFill>
                <a:schemeClr val="bg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4" name="Rectangle 5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9799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Exemples d’application de l’IA au gouvernement du Canada</a:t>
            </a: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9" name="TextBox 8"/>
          <p:cNvSpPr txBox="1"/>
          <p:nvPr/>
        </p:nvSpPr>
        <p:spPr>
          <a:xfrm>
            <a:off x="11573819" y="6311462"/>
            <a:ext cx="825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27</a:t>
            </a:r>
            <a:endParaRPr lang="en-CA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endParaRPr lang="en-CA" dirty="0"/>
          </a:p>
        </p:txBody>
      </p:sp>
      <p:graphicFrame>
        <p:nvGraphicFramePr>
          <p:cNvPr id="11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2905516"/>
              </p:ext>
            </p:extLst>
          </p:nvPr>
        </p:nvGraphicFramePr>
        <p:xfrm>
          <a:off x="993913" y="944723"/>
          <a:ext cx="10359887" cy="580669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8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75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3249">
                <a:tc>
                  <a:txBody>
                    <a:bodyPr/>
                    <a:lstStyle/>
                    <a:p>
                      <a:r>
                        <a:rPr lang="fr-CA" sz="1200" dirty="0"/>
                        <a:t>Ministère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200" dirty="0"/>
                        <a:t>Type </a:t>
                      </a:r>
                      <a:r>
                        <a:rPr lang="fr-CA" sz="1200" dirty="0" smtClean="0"/>
                        <a:t>d’utilisation</a:t>
                      </a:r>
                      <a:endParaRPr lang="fr-CA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9874">
                <a:tc>
                  <a:txBody>
                    <a:bodyPr/>
                    <a:lstStyle/>
                    <a:p>
                      <a:r>
                        <a:rPr lang="fr-CA" sz="1200" dirty="0"/>
                        <a:t>RNCAN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 Carte pour la protection contre les inondations et les feux de</a:t>
                      </a:r>
                      <a:r>
                        <a:rPr lang="fr-CA" sz="1200" dirty="0"/>
                        <a:t>forêts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Optimiser les processus et les performances industrielles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Extraction</a:t>
                      </a:r>
                      <a:r>
                        <a:rPr lang="fr-CA" sz="1200" baseline="0" dirty="0"/>
                        <a:t> de caractéristiques des images haute définition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631">
                <a:tc>
                  <a:txBody>
                    <a:bodyPr/>
                    <a:lstStyle/>
                    <a:p>
                      <a:r>
                        <a:rPr lang="fr-CA" sz="1200" dirty="0"/>
                        <a:t>Transports Canada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 Surveillance du fret aérien en fonction des risques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020">
                <a:tc>
                  <a:txBody>
                    <a:bodyPr/>
                    <a:lstStyle/>
                    <a:p>
                      <a:r>
                        <a:rPr lang="fr-CA" sz="1200" dirty="0"/>
                        <a:t>ASPC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Alerte</a:t>
                      </a:r>
                      <a:r>
                        <a:rPr lang="fr-CA" sz="1200" baseline="0" dirty="0"/>
                        <a:t> précoce en cas de menaces pour la santé publique dans le monde entier (en collaboration avec le Conseil national de recherches du Canada - CNRC)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020">
                <a:tc>
                  <a:txBody>
                    <a:bodyPr/>
                    <a:lstStyle/>
                    <a:p>
                      <a:r>
                        <a:rPr lang="fr-CA" sz="1200" dirty="0"/>
                        <a:t>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Automatisation des tâches répétitives fondées sur des règles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Évaluation</a:t>
                      </a:r>
                      <a:r>
                        <a:rPr lang="fr-CA" sz="1200" baseline="0" dirty="0"/>
                        <a:t> des activités de communication des risques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242">
                <a:tc>
                  <a:txBody>
                    <a:bodyPr/>
                    <a:lstStyle/>
                    <a:p>
                      <a:r>
                        <a:rPr lang="fr-CA" sz="1200" dirty="0"/>
                        <a:t>ISDE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Déterminer les</a:t>
                      </a:r>
                      <a:r>
                        <a:rPr lang="fr-CA" sz="1200" baseline="0" dirty="0"/>
                        <a:t> débiteurs qui pourraient justifier une enquête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1631">
                <a:tc>
                  <a:txBody>
                    <a:bodyPr/>
                    <a:lstStyle/>
                    <a:p>
                      <a:r>
                        <a:rPr lang="fr-CA" sz="1200" dirty="0"/>
                        <a:t>CSC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Console holographique de prochaine génération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9773">
                <a:tc>
                  <a:txBody>
                    <a:bodyPr/>
                    <a:lstStyle/>
                    <a:p>
                      <a:r>
                        <a:rPr lang="fr-CA" sz="1200" dirty="0"/>
                        <a:t>Centre de recherches sur les communications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Gestion du spectre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Conception de surface</a:t>
                      </a:r>
                      <a:r>
                        <a:rPr lang="fr-CA" sz="1200" baseline="0" dirty="0"/>
                        <a:t> théorique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47914">
                <a:tc>
                  <a:txBody>
                    <a:bodyPr/>
                    <a:lstStyle/>
                    <a:p>
                      <a:r>
                        <a:rPr lang="fr-CA" sz="1200" dirty="0"/>
                        <a:t>MDN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Systèmes autonomes sous-marins</a:t>
                      </a:r>
                      <a:r>
                        <a:rPr lang="fr-CA" sz="1200" baseline="0" dirty="0"/>
                        <a:t>, terrestres et aériens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Traitement des capteurs terrestres, aériens et spatiaux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Systèmes </a:t>
                      </a:r>
                      <a:r>
                        <a:rPr lang="fr-CA" sz="1200" baseline="0" dirty="0" smtClean="0"/>
                        <a:t>d’aide </a:t>
                      </a:r>
                      <a:r>
                        <a:rPr lang="fr-CA" sz="1200" baseline="0" dirty="0"/>
                        <a:t>à la décision, raisonnement fondé sur les connaissances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53874">
                <a:tc>
                  <a:txBody>
                    <a:bodyPr/>
                    <a:lstStyle/>
                    <a:p>
                      <a:r>
                        <a:rPr lang="fr-CA" sz="1200" dirty="0"/>
                        <a:t>CCE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Procédés de modélisation de la </a:t>
                      </a:r>
                      <a:r>
                        <a:rPr lang="fr-CA" sz="1200" baseline="0" dirty="0"/>
                        <a:t>météorologie et de </a:t>
                      </a:r>
                      <a:r>
                        <a:rPr lang="fr-CA" sz="1200" baseline="0" dirty="0" smtClean="0"/>
                        <a:t>l’environnement</a:t>
                      </a:r>
                      <a:endParaRPr lang="fr-CA" sz="1200" baseline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Production de renseignements sur la couverture terrestre à partir de données satellitaires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Classification améliorée et automatique de la glace de mer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Caractérisation, cartographie et surveillance des écosystèmes et des habitats importants pour la faune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83813">
                <a:tc>
                  <a:txBody>
                    <a:bodyPr/>
                    <a:lstStyle/>
                    <a:p>
                      <a:r>
                        <a:rPr lang="fr-CA" sz="1200" dirty="0"/>
                        <a:t>CNRC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Suivi des gaz à effet de serre dans le port de Montréal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dirty="0"/>
                        <a:t>Enseigner aux machines les</a:t>
                      </a:r>
                      <a:r>
                        <a:rPr lang="fr-CA" sz="1200" baseline="0" dirty="0"/>
                        <a:t> langues indigènes en voie de disparition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CA" sz="1200" baseline="0" dirty="0"/>
                        <a:t>Aider à gérer la consommation </a:t>
                      </a:r>
                      <a:r>
                        <a:rPr lang="fr-CA" sz="1200" baseline="0" dirty="0" smtClean="0"/>
                        <a:t>d’énergie </a:t>
                      </a:r>
                      <a:r>
                        <a:rPr lang="fr-CA" sz="1200" baseline="0" dirty="0"/>
                        <a:t>dans les bâtiments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2" name="Slide Number Placeholder 3"/>
          <p:cNvSpPr txBox="1">
            <a:spLocks/>
          </p:cNvSpPr>
          <p:nvPr/>
        </p:nvSpPr>
        <p:spPr>
          <a:xfrm>
            <a:off x="9402986" y="6413076"/>
            <a:ext cx="982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/>
          </a:p>
        </p:txBody>
      </p:sp>
      <p:sp>
        <p:nvSpPr>
          <p:cNvPr id="13" name="Rectangle 1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" name="Rectangle 1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6466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4388295" y="2197778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Traitement du langage naturel</a:t>
            </a:r>
          </a:p>
        </p:txBody>
      </p:sp>
      <p:sp>
        <p:nvSpPr>
          <p:cNvPr id="42" name="Rectangle 41"/>
          <p:cNvSpPr/>
          <p:nvPr/>
        </p:nvSpPr>
        <p:spPr>
          <a:xfrm rot="5400000">
            <a:off x="4999963" y="1929773"/>
            <a:ext cx="59997" cy="3812638"/>
          </a:xfrm>
          <a:prstGeom prst="rect">
            <a:avLst/>
          </a:prstGeom>
          <a:solidFill>
            <a:srgbClr val="D7CEE6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3" name="TextBox 42"/>
          <p:cNvSpPr txBox="1"/>
          <p:nvPr/>
        </p:nvSpPr>
        <p:spPr>
          <a:xfrm>
            <a:off x="4413791" y="3508799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Parole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07659" y="4234635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Planification</a:t>
            </a:r>
          </a:p>
        </p:txBody>
      </p:sp>
      <p:sp>
        <p:nvSpPr>
          <p:cNvPr id="45" name="TextBox 44"/>
          <p:cNvSpPr txBox="1"/>
          <p:nvPr/>
        </p:nvSpPr>
        <p:spPr>
          <a:xfrm flipH="1">
            <a:off x="10812021" y="4809182"/>
            <a:ext cx="5106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6098" y="98474"/>
            <a:ext cx="9312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Branches de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 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et de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l’AM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10" name="TextBox 9"/>
          <p:cNvSpPr txBox="1"/>
          <p:nvPr/>
        </p:nvSpPr>
        <p:spPr>
          <a:xfrm>
            <a:off x="530766" y="3473248"/>
            <a:ext cx="3194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Intelligence artificielle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3118203" y="1955088"/>
            <a:ext cx="1295588" cy="1891281"/>
          </a:xfrm>
          <a:prstGeom prst="line">
            <a:avLst/>
          </a:prstGeom>
          <a:ln w="50800">
            <a:solidFill>
              <a:schemeClr val="accent5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</p:cNvCxnSpPr>
          <p:nvPr/>
        </p:nvCxnSpPr>
        <p:spPr>
          <a:xfrm flipV="1">
            <a:off x="3123646" y="2503728"/>
            <a:ext cx="1290145" cy="1337312"/>
          </a:xfrm>
          <a:prstGeom prst="line">
            <a:avLst/>
          </a:prstGeom>
          <a:ln w="5080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3129089" y="3075228"/>
            <a:ext cx="1284702" cy="79813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123645" y="3861270"/>
            <a:ext cx="1290146" cy="687656"/>
          </a:xfrm>
          <a:prstGeom prst="line">
            <a:avLst/>
          </a:prstGeom>
          <a:ln w="50800">
            <a:solidFill>
              <a:schemeClr val="accent2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0"/>
          </p:cNvCxnSpPr>
          <p:nvPr/>
        </p:nvCxnSpPr>
        <p:spPr>
          <a:xfrm>
            <a:off x="3123646" y="3841040"/>
            <a:ext cx="1290145" cy="1211578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123646" y="3829995"/>
            <a:ext cx="1290145" cy="1714113"/>
          </a:xfrm>
          <a:prstGeom prst="line">
            <a:avLst/>
          </a:prstGeom>
          <a:ln w="50800">
            <a:solidFill>
              <a:schemeClr val="bg2">
                <a:lumMod val="2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 rot="5400000">
            <a:off x="5626681" y="706727"/>
            <a:ext cx="45719" cy="2522490"/>
          </a:xfrm>
          <a:prstGeom prst="rect">
            <a:avLst/>
          </a:prstGeom>
          <a:solidFill>
            <a:srgbClr val="715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/>
          <p:cNvSpPr txBox="1"/>
          <p:nvPr/>
        </p:nvSpPr>
        <p:spPr>
          <a:xfrm>
            <a:off x="4388295" y="1658883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Apprentissage machine</a:t>
            </a: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6910786" y="1988203"/>
            <a:ext cx="0" cy="2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626681" y="1245622"/>
            <a:ext cx="45719" cy="2522490"/>
          </a:xfrm>
          <a:prstGeom prst="rect">
            <a:avLst/>
          </a:prstGeom>
          <a:solidFill>
            <a:srgbClr val="B55475"/>
          </a:solidFill>
          <a:ln>
            <a:solidFill>
              <a:srgbClr val="B554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0" name="Rectangle 39"/>
          <p:cNvSpPr/>
          <p:nvPr/>
        </p:nvSpPr>
        <p:spPr>
          <a:xfrm rot="5400000">
            <a:off x="5652177" y="1821668"/>
            <a:ext cx="45719" cy="2522490"/>
          </a:xfrm>
          <a:prstGeom prst="rect">
            <a:avLst/>
          </a:prstGeom>
          <a:solidFill>
            <a:srgbClr val="B793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1" name="TextBox 40"/>
          <p:cNvSpPr txBox="1"/>
          <p:nvPr/>
        </p:nvSpPr>
        <p:spPr>
          <a:xfrm>
            <a:off x="4413791" y="2762673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Systèmes experts</a:t>
            </a:r>
          </a:p>
        </p:txBody>
      </p:sp>
      <p:sp>
        <p:nvSpPr>
          <p:cNvPr id="44" name="Rectangle 43"/>
          <p:cNvSpPr/>
          <p:nvPr/>
        </p:nvSpPr>
        <p:spPr>
          <a:xfrm rot="5400000">
            <a:off x="5652177" y="3281187"/>
            <a:ext cx="45719" cy="2522490"/>
          </a:xfrm>
          <a:prstGeom prst="rect">
            <a:avLst/>
          </a:prstGeom>
          <a:solidFill>
            <a:srgbClr val="DD7E0E"/>
          </a:solidFill>
          <a:ln>
            <a:solidFill>
              <a:srgbClr val="DD7E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6" name="Rectangle 45"/>
          <p:cNvSpPr/>
          <p:nvPr/>
        </p:nvSpPr>
        <p:spPr>
          <a:xfrm rot="5400000">
            <a:off x="5646045" y="3787478"/>
            <a:ext cx="45719" cy="2522490"/>
          </a:xfrm>
          <a:prstGeom prst="rect">
            <a:avLst/>
          </a:prstGeom>
          <a:solidFill>
            <a:srgbClr val="7D9263"/>
          </a:solidFill>
          <a:ln>
            <a:solidFill>
              <a:srgbClr val="A2B1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8" name="Rectangle 47"/>
          <p:cNvSpPr/>
          <p:nvPr/>
        </p:nvSpPr>
        <p:spPr>
          <a:xfrm rot="5400000">
            <a:off x="5626681" y="4268199"/>
            <a:ext cx="45719" cy="2522490"/>
          </a:xfrm>
          <a:prstGeom prst="rect">
            <a:avLst/>
          </a:prstGeom>
          <a:solidFill>
            <a:srgbClr val="706702"/>
          </a:solidFill>
          <a:ln>
            <a:solidFill>
              <a:srgbClr val="7B73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9" name="TextBox 48"/>
          <p:cNvSpPr txBox="1"/>
          <p:nvPr/>
        </p:nvSpPr>
        <p:spPr>
          <a:xfrm>
            <a:off x="4407659" y="5221578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Robotique</a:t>
            </a:r>
          </a:p>
        </p:txBody>
      </p:sp>
      <p:sp>
        <p:nvSpPr>
          <p:cNvPr id="9" name="Rectangle 8"/>
          <p:cNvSpPr/>
          <p:nvPr/>
        </p:nvSpPr>
        <p:spPr>
          <a:xfrm rot="5400000">
            <a:off x="1839541" y="2579794"/>
            <a:ext cx="45719" cy="2522490"/>
          </a:xfrm>
          <a:prstGeom prst="rect">
            <a:avLst/>
          </a:prstGeom>
          <a:solidFill>
            <a:srgbClr val="5EA7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3123646" y="3861270"/>
            <a:ext cx="0" cy="2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092706" y="3768007"/>
            <a:ext cx="152493" cy="167353"/>
          </a:xfrm>
          <a:prstGeom prst="ellipse">
            <a:avLst/>
          </a:prstGeom>
          <a:solidFill>
            <a:srgbClr val="5EA7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0685" y="7937"/>
            <a:ext cx="3901316" cy="7032807"/>
          </a:xfrm>
          <a:prstGeom prst="rect">
            <a:avLst/>
          </a:prstGeom>
        </p:spPr>
      </p:pic>
      <p:sp>
        <p:nvSpPr>
          <p:cNvPr id="56" name="Rectangle 55"/>
          <p:cNvSpPr/>
          <p:nvPr/>
        </p:nvSpPr>
        <p:spPr>
          <a:xfrm flipH="1">
            <a:off x="8271320" y="-368299"/>
            <a:ext cx="4631880" cy="7409044"/>
          </a:xfrm>
          <a:prstGeom prst="rect">
            <a:avLst/>
          </a:prstGeom>
          <a:noFill/>
          <a:ln w="101600">
            <a:solidFill>
              <a:srgbClr val="B3C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7" name="TextBox 56"/>
          <p:cNvSpPr txBox="1"/>
          <p:nvPr/>
        </p:nvSpPr>
        <p:spPr>
          <a:xfrm>
            <a:off x="4433156" y="4769697"/>
            <a:ext cx="319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</a:p>
        </p:txBody>
      </p:sp>
      <p:sp>
        <p:nvSpPr>
          <p:cNvPr id="3" name="AutoShape 2" descr="https://files.slack.com/files-pri/TGB9RAJ5C-FH7MDPUCE/image_from_ios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38" name="TextBox 37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3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0" name="Rectangle 49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9491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931281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Plus </a:t>
            </a:r>
            <a:r>
              <a:rPr lang="fr-CA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de </a:t>
            </a:r>
            <a:r>
              <a:rPr lang="fr-CA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définitions </a:t>
            </a:r>
            <a:endParaRPr lang="fr-CA" sz="35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3" name="AutoShape 2" descr="https://files.slack.com/files-pri/TGB9RAJ5C-FH7MDPUCE/image_from_ios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13" name="Rectangle 12"/>
          <p:cNvSpPr/>
          <p:nvPr/>
        </p:nvSpPr>
        <p:spPr>
          <a:xfrm>
            <a:off x="6291158" y="896897"/>
            <a:ext cx="5216164" cy="2358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sz="2400" b="1" dirty="0">
                <a:latin typeface="Century Gothic" panose="020B0502020202020204" pitchFamily="34" charset="0"/>
              </a:rPr>
              <a:t>SCIENCE DES DONNÉES</a:t>
            </a:r>
          </a:p>
          <a:p>
            <a:r>
              <a:rPr lang="fr-CA" sz="1500" dirty="0">
                <a:latin typeface="Century Gothic" panose="020B0502020202020204" pitchFamily="34" charset="0"/>
              </a:rPr>
              <a:t>Appliquer des algorithmes à des chiffres, textes, images, </a:t>
            </a:r>
            <a:r>
              <a:rPr lang="fr-CA" sz="1500" dirty="0" smtClean="0">
                <a:latin typeface="Century Gothic" panose="020B0502020202020204" pitchFamily="34" charset="0"/>
              </a:rPr>
              <a:t>contenu audio</a:t>
            </a:r>
            <a:r>
              <a:rPr lang="fr-CA" sz="1500" dirty="0">
                <a:latin typeface="Century Gothic" panose="020B0502020202020204" pitchFamily="34" charset="0"/>
              </a:rPr>
              <a:t>, etc. pour produire des systèmes </a:t>
            </a:r>
            <a:r>
              <a:rPr lang="fr-CA" sz="1500" dirty="0" smtClean="0">
                <a:latin typeface="Century Gothic" panose="020B0502020202020204" pitchFamily="34" charset="0"/>
              </a:rPr>
              <a:t>qui </a:t>
            </a:r>
            <a:r>
              <a:rPr lang="fr-CA" sz="1500" dirty="0">
                <a:latin typeface="Century Gothic" panose="020B0502020202020204" pitchFamily="34" charset="0"/>
              </a:rPr>
              <a:t>exécutent des tâches </a:t>
            </a:r>
            <a:r>
              <a:rPr lang="fr-CA" sz="1500" dirty="0" smtClean="0">
                <a:latin typeface="Century Gothic" panose="020B0502020202020204" pitchFamily="34" charset="0"/>
              </a:rPr>
              <a:t>exigeant </a:t>
            </a:r>
            <a:r>
              <a:rPr lang="fr-CA" sz="1500" dirty="0">
                <a:latin typeface="Century Gothic" panose="020B0502020202020204" pitchFamily="34" charset="0"/>
              </a:rPr>
              <a:t>normalement </a:t>
            </a:r>
            <a:r>
              <a:rPr lang="fr-CA" sz="1500" dirty="0" smtClean="0">
                <a:latin typeface="Century Gothic" panose="020B0502020202020204" pitchFamily="34" charset="0"/>
              </a:rPr>
              <a:t>l’intelligence </a:t>
            </a:r>
            <a:r>
              <a:rPr lang="fr-CA" sz="1500" dirty="0">
                <a:latin typeface="Century Gothic" panose="020B0502020202020204" pitchFamily="34" charset="0"/>
              </a:rPr>
              <a:t>humaine. Ce faisant, ces systèmes génèrent des connaissances que les analystes et les utilisateurs opérationnels transforment en valeur opérationnelle.</a:t>
            </a:r>
            <a:endParaRPr lang="fr-CA" dirty="0">
              <a:latin typeface="Century Gothic" panose="020B0502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35217" y="3764325"/>
            <a:ext cx="5216164" cy="26448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sz="2400" b="1" dirty="0">
                <a:latin typeface="Century Gothic" panose="020B0502020202020204" pitchFamily="34" charset="0"/>
              </a:rPr>
              <a:t>APPRENTISSAGE EN PROFONDEUR</a:t>
            </a:r>
          </a:p>
          <a:p>
            <a:r>
              <a:rPr lang="fr-CA" sz="1500" dirty="0" smtClean="0">
                <a:latin typeface="Century Gothic" panose="020B0502020202020204" pitchFamily="34" charset="0"/>
              </a:rPr>
              <a:t>Forme </a:t>
            </a:r>
            <a:r>
              <a:rPr lang="fr-CA" sz="1500" dirty="0">
                <a:latin typeface="Century Gothic" panose="020B0502020202020204" pitchFamily="34" charset="0"/>
              </a:rPr>
              <a:t>avancée </a:t>
            </a:r>
            <a:r>
              <a:rPr lang="fr-CA" sz="1500" dirty="0" smtClean="0">
                <a:latin typeface="Century Gothic" panose="020B0502020202020204" pitchFamily="34" charset="0"/>
              </a:rPr>
              <a:t>d’apprentissage </a:t>
            </a:r>
            <a:r>
              <a:rPr lang="fr-CA" sz="1500" dirty="0">
                <a:latin typeface="Century Gothic" panose="020B0502020202020204" pitchFamily="34" charset="0"/>
              </a:rPr>
              <a:t>machine </a:t>
            </a:r>
            <a:br>
              <a:rPr lang="fr-CA" sz="1500" dirty="0">
                <a:latin typeface="Century Gothic" panose="020B0502020202020204" pitchFamily="34" charset="0"/>
              </a:rPr>
            </a:br>
            <a:r>
              <a:rPr lang="fr-CA" sz="1500" dirty="0">
                <a:latin typeface="Century Gothic" panose="020B0502020202020204" pitchFamily="34" charset="0"/>
              </a:rPr>
              <a:t>où les réseaux neuronaux deviennent des réseaux tentaculaires qui sont formés au moyen de quantités massives de données (p. ex., la reconnaissance faciale.)</a:t>
            </a:r>
            <a:endParaRPr lang="fr-CA" dirty="0">
              <a:latin typeface="Century Gothic" panose="020B0502020202020204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303706" y="4983234"/>
            <a:ext cx="5216164" cy="142590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sz="2400" b="1" dirty="0">
                <a:latin typeface="Century Gothic" panose="020B0502020202020204" pitchFamily="34" charset="0"/>
              </a:rPr>
              <a:t>APPRENTISSAGE MACHINE</a:t>
            </a:r>
          </a:p>
          <a:p>
            <a:r>
              <a:rPr lang="fr-CA" sz="1500" dirty="0" smtClean="0">
                <a:latin typeface="Century Gothic" panose="020B0502020202020204" pitchFamily="34" charset="0"/>
              </a:rPr>
              <a:t>Systèmes </a:t>
            </a:r>
            <a:r>
              <a:rPr lang="fr-CA" sz="1500" dirty="0">
                <a:latin typeface="Century Gothic" panose="020B0502020202020204" pitchFamily="34" charset="0"/>
              </a:rPr>
              <a:t>informatiques où </a:t>
            </a:r>
            <a:r>
              <a:rPr lang="fr-CA" sz="1500" dirty="0" smtClean="0">
                <a:latin typeface="Century Gothic" panose="020B0502020202020204" pitchFamily="34" charset="0"/>
              </a:rPr>
              <a:t>l’on </a:t>
            </a:r>
            <a:r>
              <a:rPr lang="fr-CA" sz="1500" dirty="0">
                <a:latin typeface="Century Gothic" panose="020B0502020202020204" pitchFamily="34" charset="0"/>
              </a:rPr>
              <a:t>verse de grandes quantités de données qui sont utilisées pour apprendre à exécuter une tâche en particulier </a:t>
            </a:r>
            <a:br>
              <a:rPr lang="fr-CA" sz="1500" dirty="0">
                <a:latin typeface="Century Gothic" panose="020B0502020202020204" pitchFamily="34" charset="0"/>
              </a:rPr>
            </a:br>
            <a:r>
              <a:rPr lang="fr-CA" sz="1500" dirty="0">
                <a:latin typeface="Century Gothic" panose="020B0502020202020204" pitchFamily="34" charset="0"/>
              </a:rPr>
              <a:t>(p. ex., le sous-titrage automatisé.)</a:t>
            </a:r>
            <a:endParaRPr lang="fr-CA" dirty="0">
              <a:latin typeface="Century Gothic" panose="020B0502020202020204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935217" y="898310"/>
            <a:ext cx="5216164" cy="268404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sz="2400" b="1" dirty="0">
                <a:latin typeface="Century Gothic" panose="020B0502020202020204" pitchFamily="34" charset="0"/>
              </a:rPr>
              <a:t>ANALYSE DES DONNÉES</a:t>
            </a:r>
          </a:p>
          <a:p>
            <a:r>
              <a:rPr lang="fr-CA" sz="1500" dirty="0" smtClean="0">
                <a:latin typeface="Century Gothic" panose="020B0502020202020204" pitchFamily="34" charset="0"/>
              </a:rPr>
              <a:t>Accumulation</a:t>
            </a:r>
            <a:r>
              <a:rPr lang="fr-CA" sz="1500" dirty="0">
                <a:latin typeface="Century Gothic" panose="020B0502020202020204" pitchFamily="34" charset="0"/>
              </a:rPr>
              <a:t>, </a:t>
            </a:r>
            <a:r>
              <a:rPr lang="fr-CA" sz="1500" dirty="0" smtClean="0">
                <a:latin typeface="Century Gothic" panose="020B0502020202020204" pitchFamily="34" charset="0"/>
              </a:rPr>
              <a:t>analyse</a:t>
            </a:r>
            <a:r>
              <a:rPr lang="fr-CA" sz="1500" dirty="0">
                <a:latin typeface="Century Gothic" panose="020B0502020202020204" pitchFamily="34" charset="0"/>
              </a:rPr>
              <a:t>, </a:t>
            </a:r>
            <a:r>
              <a:rPr lang="fr-CA" sz="1500" dirty="0" smtClean="0">
                <a:latin typeface="Century Gothic" panose="020B0502020202020204" pitchFamily="34" charset="0"/>
              </a:rPr>
              <a:t>signalement, </a:t>
            </a:r>
            <a:r>
              <a:rPr lang="fr-CA" sz="1500" dirty="0">
                <a:latin typeface="Century Gothic" panose="020B0502020202020204" pitchFamily="34" charset="0"/>
              </a:rPr>
              <a:t>et </a:t>
            </a:r>
            <a:r>
              <a:rPr lang="fr-CA" sz="1500" dirty="0" smtClean="0">
                <a:latin typeface="Century Gothic" panose="020B0502020202020204" pitchFamily="34" charset="0"/>
              </a:rPr>
              <a:t>présentation (visualisation) </a:t>
            </a:r>
            <a:r>
              <a:rPr lang="fr-CA" sz="1500" dirty="0">
                <a:latin typeface="Century Gothic" panose="020B0502020202020204" pitchFamily="34" charset="0"/>
              </a:rPr>
              <a:t>des données </a:t>
            </a:r>
            <a:r>
              <a:rPr lang="fr-CA" sz="1500" dirty="0" smtClean="0">
                <a:latin typeface="Century Gothic" panose="020B0502020202020204" pitchFamily="34" charset="0"/>
              </a:rPr>
              <a:t>opérationnelles historiques pour améliorer </a:t>
            </a:r>
            <a:r>
              <a:rPr lang="fr-CA" sz="1500" dirty="0">
                <a:latin typeface="Century Gothic" panose="020B0502020202020204" pitchFamily="34" charset="0"/>
              </a:rPr>
              <a:t>la </a:t>
            </a:r>
            <a:r>
              <a:rPr lang="fr-CA" sz="1500" dirty="0" smtClean="0">
                <a:latin typeface="Century Gothic" panose="020B0502020202020204" pitchFamily="34" charset="0"/>
              </a:rPr>
              <a:t>compréhension des </a:t>
            </a:r>
            <a:r>
              <a:rPr lang="fr-CA" sz="1500" dirty="0">
                <a:latin typeface="Century Gothic" panose="020B0502020202020204" pitchFamily="34" charset="0"/>
              </a:rPr>
              <a:t>activités organisationnelles, des problèmes liés à la recherche, des tendances, et plus encore.</a:t>
            </a:r>
            <a:endParaRPr lang="fr-CA" dirty="0">
              <a:latin typeface="Century Gothic" panose="020B0502020202020204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91158" y="3371180"/>
            <a:ext cx="5216164" cy="14753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sz="2400" b="1" dirty="0">
                <a:latin typeface="Century Gothic" panose="020B0502020202020204" pitchFamily="34" charset="0"/>
              </a:rPr>
              <a:t>ANALYSE PRÉDICTIVE</a:t>
            </a:r>
          </a:p>
          <a:p>
            <a:r>
              <a:rPr lang="fr-CA" sz="1500" dirty="0" smtClean="0">
                <a:latin typeface="Century Gothic" panose="020B0502020202020204" pitchFamily="34" charset="0"/>
              </a:rPr>
              <a:t>Type d’apprentissage </a:t>
            </a:r>
            <a:r>
              <a:rPr lang="fr-CA" sz="1500" dirty="0">
                <a:latin typeface="Century Gothic" panose="020B0502020202020204" pitchFamily="34" charset="0"/>
              </a:rPr>
              <a:t>machine qui utilise les données historiques pour comprendre les données en temps réel et faire des prédictions pour </a:t>
            </a:r>
            <a:r>
              <a:rPr lang="fr-CA" sz="1500" dirty="0" smtClean="0">
                <a:latin typeface="Century Gothic" panose="020B0502020202020204" pitchFamily="34" charset="0"/>
              </a:rPr>
              <a:t>l’avenir</a:t>
            </a:r>
            <a:r>
              <a:rPr lang="fr-CA" sz="1500" dirty="0">
                <a:latin typeface="Century Gothic" panose="020B0502020202020204" pitchFamily="34" charset="0"/>
              </a:rPr>
              <a:t>.</a:t>
            </a:r>
            <a:endParaRPr lang="fr-CA" dirty="0">
              <a:latin typeface="Century Gothic" panose="020B0502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50737" y="6574671"/>
            <a:ext cx="25766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1300" i="1" dirty="0"/>
              <a:t>Merci à RNCan pour ces définitions.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4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" name="Rectangle 16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3390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36097" y="98474"/>
            <a:ext cx="10050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Pourquoi tout le monde parle-t-il de </a:t>
            </a:r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l’IA</a:t>
            </a:r>
            <a:r>
              <a:rPr lang="fr-CA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6621" y="1709904"/>
            <a:ext cx="24310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Explosion </a:t>
            </a:r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 nombre de </a:t>
            </a:r>
            <a:r>
              <a:rPr lang="fr-CA" sz="2000" b="1" dirty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données disponibles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36621" y="3991361"/>
            <a:ext cx="1904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Augmentation de la </a:t>
            </a:r>
            <a:r>
              <a:rPr lang="fr-CA" sz="2000" b="1" dirty="0" smtClean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puissance informatique</a:t>
            </a:r>
            <a:endParaRPr lang="fr-CA" sz="2000" b="1" dirty="0">
              <a:solidFill>
                <a:schemeClr val="accent5">
                  <a:lumMod val="7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65119" y="1756071"/>
            <a:ext cx="2121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Accès libre et </a:t>
            </a:r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ouvert </a:t>
            </a:r>
            <a:r>
              <a:rPr lang="fr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aux </a:t>
            </a:r>
            <a:r>
              <a:rPr lang="fr-CA" sz="2000" b="1" dirty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logiciels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522934" y="3988920"/>
            <a:ext cx="22740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b="1" dirty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Modèles, algorithmes et techniques</a:t>
            </a:r>
            <a:r>
              <a:rPr lang="fr-CA" sz="2000" dirty="0">
                <a:latin typeface="Segoe UI" panose="020B0502040204020203" pitchFamily="34" charset="0"/>
                <a:cs typeface="Segoe UI" panose="020B0502040204020203" pitchFamily="34" charset="0"/>
              </a:rPr>
              <a:t> exclusifs ou à source ouverte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478" y="1625748"/>
            <a:ext cx="1724025" cy="1762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2578" y="3991361"/>
            <a:ext cx="1685925" cy="1628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0212" y="1756071"/>
            <a:ext cx="1628775" cy="15906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0809" y="3934211"/>
            <a:ext cx="1762125" cy="1685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5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6" name="Rectangle 15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4443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3"/>
          <a:srcRect b="45538"/>
          <a:stretch/>
        </p:blipFill>
        <p:spPr>
          <a:xfrm>
            <a:off x="6417696" y="1119074"/>
            <a:ext cx="4919521" cy="28568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604316" y="4153687"/>
            <a:ext cx="4597083" cy="2374900"/>
          </a:xfrm>
          <a:prstGeom prst="rect">
            <a:avLst/>
          </a:prstGeom>
          <a:noFill/>
          <a:ln w="101600">
            <a:solidFill>
              <a:srgbClr val="B3C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" name="Picture 4" descr="https://thispersondoesnotexist.com/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030" y="4323157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s://thispersondoesnotexist.com/imag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238" y="4323158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https://thispersondoesnotexist.com/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346" y="4323158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0" descr="https://thispersondoesnotexist.com/imag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801" y="5425135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https://thispersondoesnotexist.com/image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372" y="5425135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4" descr="https://thispersondoesnotexist.com/image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4943" y="5425137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0" descr="https://thispersondoesnotexist.com/image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747" y="5425136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36" descr="https://thispersondoesnotexist.com/image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454" y="4323157"/>
            <a:ext cx="939487" cy="93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Content Placeholder 3"/>
          <p:cNvPicPr>
            <a:picLocks noChangeAspect="1"/>
          </p:cNvPicPr>
          <p:nvPr/>
        </p:nvPicPr>
        <p:blipFill rotWithShape="1">
          <a:blip r:embed="rId12"/>
          <a:srcRect b="41291"/>
          <a:stretch/>
        </p:blipFill>
        <p:spPr>
          <a:xfrm>
            <a:off x="1061046" y="1119074"/>
            <a:ext cx="4631686" cy="230992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3"/>
          <a:srcRect l="10363" r="13088" b="29171"/>
          <a:stretch/>
        </p:blipFill>
        <p:spPr>
          <a:xfrm>
            <a:off x="1215640" y="3691701"/>
            <a:ext cx="4345142" cy="283688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6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4" name="Rectangle 2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7051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Rectangle 3"/>
          <p:cNvSpPr/>
          <p:nvPr/>
        </p:nvSpPr>
        <p:spPr>
          <a:xfrm>
            <a:off x="460375" y="1409848"/>
            <a:ext cx="8340725" cy="4668630"/>
          </a:xfrm>
          <a:prstGeom prst="rect">
            <a:avLst/>
          </a:prstGeom>
          <a:solidFill>
            <a:schemeClr val="bg1"/>
          </a:solidFill>
          <a:ln w="412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6" name="TextBox 4"/>
          <p:cNvSpPr txBox="1"/>
          <p:nvPr/>
        </p:nvSpPr>
        <p:spPr>
          <a:xfrm>
            <a:off x="436097" y="98474"/>
            <a:ext cx="11088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Opinion publique</a:t>
            </a:r>
            <a:endParaRPr lang="fr-CA" sz="40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8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A" dirty="0"/>
          </a:p>
        </p:txBody>
      </p:sp>
      <p:graphicFrame>
        <p:nvGraphicFramePr>
          <p:cNvPr id="9" name="Chart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0073092"/>
              </p:ext>
            </p:extLst>
          </p:nvPr>
        </p:nvGraphicFramePr>
        <p:xfrm>
          <a:off x="397435" y="1409848"/>
          <a:ext cx="8466603" cy="4871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26"/>
          <p:cNvSpPr txBox="1"/>
          <p:nvPr/>
        </p:nvSpPr>
        <p:spPr>
          <a:xfrm>
            <a:off x="8980071" y="1409848"/>
            <a:ext cx="275780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Canadiens affichent encore de la méfiance lorsque l’IA prend des décisions à la place d’un humain…</a:t>
            </a: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fr-CA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fr-CA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…mais le gouvernement pourrait être un chef de file pour bâtir la confiance.</a:t>
            </a:r>
            <a:endParaRPr lang="fr-CA" sz="2000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7700" y="2235201"/>
            <a:ext cx="4029538" cy="34788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CA" sz="1467" dirty="0">
                <a:latin typeface="Yu Gothic" panose="020B0400000000000000" pitchFamily="34" charset="-128"/>
                <a:ea typeface="Yu Gothic" panose="020B0400000000000000" pitchFamily="34" charset="-128"/>
              </a:rPr>
              <a:t>Si une personne obtient un emploi</a:t>
            </a:r>
            <a:endParaRPr lang="en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CA" sz="1467" dirty="0">
                <a:latin typeface="Yu Gothic" panose="020B0400000000000000" pitchFamily="34" charset="-128"/>
                <a:ea typeface="Yu Gothic" panose="020B0400000000000000" pitchFamily="34" charset="-128"/>
              </a:rPr>
              <a:t>Mise en œuvre de politiques gouvernementales indiquant qui peut immigrer au Canada</a:t>
            </a:r>
            <a:endParaRPr lang="en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CA" sz="1467" dirty="0">
                <a:latin typeface="Yu Gothic" panose="020B0400000000000000" pitchFamily="34" charset="-128"/>
                <a:ea typeface="Yu Gothic" panose="020B0400000000000000" pitchFamily="34" charset="-128"/>
              </a:rPr>
              <a:t>Quelles interventions médicales vous conviennent le mieux</a:t>
            </a:r>
            <a:endParaRPr lang="en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fr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fr-CA" sz="1467" dirty="0">
                <a:latin typeface="Yu Gothic" panose="020B0400000000000000" pitchFamily="34" charset="-128"/>
                <a:ea typeface="Yu Gothic" panose="020B0400000000000000" pitchFamily="34" charset="-128"/>
              </a:rPr>
              <a:t>Accès aux programmes de soutien gouvernementaux tels que l'assurance-emploi</a:t>
            </a:r>
            <a:endParaRPr lang="en-CA" sz="1467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7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" name="Rectangle 1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181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7" y="98474"/>
            <a:ext cx="11371273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Façons dont le gouvernement du Canada </a:t>
            </a:r>
            <a:r>
              <a:rPr lang="fr-CA" sz="3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l’utilise</a:t>
            </a:r>
            <a:endParaRPr lang="fr-CA" sz="37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" name="AutoShape 4" descr="blank talk dialog speech discussion chat conversation bubbles communication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8" name="Rectangle 7"/>
          <p:cNvSpPr/>
          <p:nvPr/>
        </p:nvSpPr>
        <p:spPr>
          <a:xfrm>
            <a:off x="7408499" y="3811800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fr-CA" sz="1100" dirty="0">
                <a:solidFill>
                  <a:schemeClr val="bg1"/>
                </a:solidFill>
              </a:rPr>
              <a:t>Croissance inclusive et durable </a:t>
            </a:r>
          </a:p>
        </p:txBody>
      </p:sp>
      <p:sp>
        <p:nvSpPr>
          <p:cNvPr id="9" name="Rectangle 8"/>
          <p:cNvSpPr/>
          <p:nvPr/>
        </p:nvSpPr>
        <p:spPr>
          <a:xfrm>
            <a:off x="7597080" y="4073045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fr-CA" sz="1100" dirty="0">
                <a:solidFill>
                  <a:schemeClr val="bg1"/>
                </a:solidFill>
              </a:rPr>
              <a:t>Sécurité et protection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526340" y="1772718"/>
            <a:ext cx="2664946" cy="3888432"/>
            <a:chOff x="1007604" y="1628798"/>
            <a:chExt cx="2808312" cy="3024535"/>
          </a:xfrm>
        </p:grpSpPr>
        <p:grpSp>
          <p:nvGrpSpPr>
            <p:cNvPr id="11" name="Group 10"/>
            <p:cNvGrpSpPr/>
            <p:nvPr/>
          </p:nvGrpSpPr>
          <p:grpSpPr>
            <a:xfrm>
              <a:off x="1007604" y="1628798"/>
              <a:ext cx="2808312" cy="3024535"/>
              <a:chOff x="1007604" y="1628798"/>
              <a:chExt cx="2808312" cy="3024535"/>
            </a:xfrm>
          </p:grpSpPr>
          <p:sp>
            <p:nvSpPr>
              <p:cNvPr id="13" name="Isosceles Triangle 12"/>
              <p:cNvSpPr/>
              <p:nvPr/>
            </p:nvSpPr>
            <p:spPr>
              <a:xfrm rot="10800000">
                <a:off x="1259632" y="1628798"/>
                <a:ext cx="1161948" cy="717404"/>
              </a:xfrm>
              <a:prstGeom prst="triangle">
                <a:avLst/>
              </a:prstGeom>
              <a:gradFill>
                <a:gsLst>
                  <a:gs pos="0">
                    <a:srgbClr val="005A82">
                      <a:shade val="30000"/>
                      <a:satMod val="115000"/>
                    </a:srgbClr>
                  </a:gs>
                  <a:gs pos="42000">
                    <a:schemeClr val="accent4">
                      <a:lumMod val="60000"/>
                      <a:lumOff val="40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1007604" y="1628799"/>
                <a:ext cx="2808312" cy="3024534"/>
                <a:chOff x="1007604" y="1628799"/>
                <a:chExt cx="2808312" cy="3024534"/>
              </a:xfrm>
            </p:grpSpPr>
            <p:sp>
              <p:nvSpPr>
                <p:cNvPr id="15" name="Isosceles Triangle 14"/>
                <p:cNvSpPr/>
                <p:nvPr/>
              </p:nvSpPr>
              <p:spPr>
                <a:xfrm>
                  <a:off x="1007604" y="1628799"/>
                  <a:ext cx="2808312" cy="1512365"/>
                </a:xfrm>
                <a:prstGeom prst="triangle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sp>
              <p:nvSpPr>
                <p:cNvPr id="16" name="Isosceles Triangle 15"/>
                <p:cNvSpPr/>
                <p:nvPr/>
              </p:nvSpPr>
              <p:spPr>
                <a:xfrm rot="10800000">
                  <a:off x="1007604" y="3141165"/>
                  <a:ext cx="2808312" cy="1512168"/>
                </a:xfrm>
                <a:prstGeom prst="triangle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</p:grpSp>
        </p:grpSp>
        <p:sp>
          <p:nvSpPr>
            <p:cNvPr id="12" name="Isosceles Triangle 11"/>
            <p:cNvSpPr/>
            <p:nvPr/>
          </p:nvSpPr>
          <p:spPr>
            <a:xfrm rot="10800000">
              <a:off x="2256353" y="4365104"/>
              <a:ext cx="310811" cy="167382"/>
            </a:xfrm>
            <a:prstGeom prst="triangle">
              <a:avLst/>
            </a:prstGeom>
            <a:solidFill>
              <a:schemeClr val="bg1"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685245" y="1772718"/>
            <a:ext cx="2664946" cy="3888432"/>
            <a:chOff x="1007604" y="1628798"/>
            <a:chExt cx="2808312" cy="3024535"/>
          </a:xfrm>
        </p:grpSpPr>
        <p:grpSp>
          <p:nvGrpSpPr>
            <p:cNvPr id="18" name="Group 17"/>
            <p:cNvGrpSpPr/>
            <p:nvPr/>
          </p:nvGrpSpPr>
          <p:grpSpPr>
            <a:xfrm>
              <a:off x="1007604" y="1628798"/>
              <a:ext cx="2808312" cy="3024535"/>
              <a:chOff x="1007604" y="1628798"/>
              <a:chExt cx="2808312" cy="3024535"/>
            </a:xfrm>
          </p:grpSpPr>
          <p:sp>
            <p:nvSpPr>
              <p:cNvPr id="20" name="Isosceles Triangle 19"/>
              <p:cNvSpPr/>
              <p:nvPr/>
            </p:nvSpPr>
            <p:spPr>
              <a:xfrm rot="10800000">
                <a:off x="1259632" y="1628798"/>
                <a:ext cx="1161948" cy="717404"/>
              </a:xfrm>
              <a:prstGeom prst="triangle">
                <a:avLst/>
              </a:prstGeom>
              <a:gradFill>
                <a:gsLst>
                  <a:gs pos="0">
                    <a:srgbClr val="005A82">
                      <a:shade val="30000"/>
                      <a:satMod val="115000"/>
                    </a:srgbClr>
                  </a:gs>
                  <a:gs pos="42000">
                    <a:schemeClr val="accent2">
                      <a:lumMod val="60000"/>
                      <a:lumOff val="40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1007604" y="1628799"/>
                <a:ext cx="2808312" cy="3024534"/>
                <a:chOff x="1007604" y="1628799"/>
                <a:chExt cx="2808312" cy="3024534"/>
              </a:xfrm>
            </p:grpSpPr>
            <p:sp>
              <p:nvSpPr>
                <p:cNvPr id="22" name="Isosceles Triangle 21"/>
                <p:cNvSpPr/>
                <p:nvPr/>
              </p:nvSpPr>
              <p:spPr>
                <a:xfrm>
                  <a:off x="1007604" y="1628799"/>
                  <a:ext cx="2808312" cy="1512365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sp>
              <p:nvSpPr>
                <p:cNvPr id="23" name="Isosceles Triangle 22"/>
                <p:cNvSpPr/>
                <p:nvPr/>
              </p:nvSpPr>
              <p:spPr>
                <a:xfrm rot="10800000">
                  <a:off x="1007604" y="3141165"/>
                  <a:ext cx="2808312" cy="1512168"/>
                </a:xfrm>
                <a:prstGeom prst="triangl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</p:grpSp>
        </p:grpSp>
        <p:sp>
          <p:nvSpPr>
            <p:cNvPr id="19" name="Isosceles Triangle 18"/>
            <p:cNvSpPr/>
            <p:nvPr/>
          </p:nvSpPr>
          <p:spPr>
            <a:xfrm rot="10800000">
              <a:off x="2256353" y="4365104"/>
              <a:ext cx="310811" cy="167382"/>
            </a:xfrm>
            <a:prstGeom prst="triangle">
              <a:avLst/>
            </a:prstGeom>
            <a:solidFill>
              <a:schemeClr val="bg1"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844150" y="1772718"/>
            <a:ext cx="2664946" cy="3888432"/>
            <a:chOff x="1007604" y="1628798"/>
            <a:chExt cx="2808312" cy="3024535"/>
          </a:xfrm>
        </p:grpSpPr>
        <p:grpSp>
          <p:nvGrpSpPr>
            <p:cNvPr id="25" name="Group 24"/>
            <p:cNvGrpSpPr/>
            <p:nvPr/>
          </p:nvGrpSpPr>
          <p:grpSpPr>
            <a:xfrm>
              <a:off x="1007604" y="1628798"/>
              <a:ext cx="2808312" cy="3024535"/>
              <a:chOff x="1007604" y="1628798"/>
              <a:chExt cx="2808312" cy="3024535"/>
            </a:xfrm>
          </p:grpSpPr>
          <p:sp>
            <p:nvSpPr>
              <p:cNvPr id="27" name="Isosceles Triangle 26"/>
              <p:cNvSpPr/>
              <p:nvPr/>
            </p:nvSpPr>
            <p:spPr>
              <a:xfrm rot="10800000">
                <a:off x="1259632" y="1628798"/>
                <a:ext cx="1161948" cy="717404"/>
              </a:xfrm>
              <a:prstGeom prst="triangle">
                <a:avLst/>
              </a:prstGeom>
              <a:gradFill>
                <a:gsLst>
                  <a:gs pos="0">
                    <a:srgbClr val="005A82">
                      <a:shade val="30000"/>
                      <a:satMod val="115000"/>
                    </a:srgbClr>
                  </a:gs>
                  <a:gs pos="42000">
                    <a:srgbClr val="007AB0"/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>
                <a:off x="1007604" y="1628799"/>
                <a:ext cx="2808312" cy="3024534"/>
                <a:chOff x="1007604" y="1628799"/>
                <a:chExt cx="2808312" cy="3024534"/>
              </a:xfrm>
            </p:grpSpPr>
            <p:sp>
              <p:nvSpPr>
                <p:cNvPr id="29" name="Isosceles Triangle 28"/>
                <p:cNvSpPr/>
                <p:nvPr/>
              </p:nvSpPr>
              <p:spPr>
                <a:xfrm>
                  <a:off x="1007604" y="1628799"/>
                  <a:ext cx="2808312" cy="1512365"/>
                </a:xfrm>
                <a:prstGeom prst="triangle">
                  <a:avLst/>
                </a:prstGeom>
                <a:solidFill>
                  <a:srgbClr val="005A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sp>
              <p:nvSpPr>
                <p:cNvPr id="30" name="Isosceles Triangle 29"/>
                <p:cNvSpPr/>
                <p:nvPr/>
              </p:nvSpPr>
              <p:spPr>
                <a:xfrm rot="10800000">
                  <a:off x="1007604" y="3141165"/>
                  <a:ext cx="2808312" cy="1512168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</p:grpSp>
        </p:grpSp>
        <p:sp>
          <p:nvSpPr>
            <p:cNvPr id="26" name="Isosceles Triangle 25"/>
            <p:cNvSpPr/>
            <p:nvPr/>
          </p:nvSpPr>
          <p:spPr>
            <a:xfrm rot="10800000">
              <a:off x="2256353" y="4365104"/>
              <a:ext cx="310811" cy="167382"/>
            </a:xfrm>
            <a:prstGeom prst="triangle">
              <a:avLst/>
            </a:prstGeom>
            <a:solidFill>
              <a:schemeClr val="bg1"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003054" y="1772816"/>
            <a:ext cx="2664946" cy="3888432"/>
            <a:chOff x="1007604" y="1628798"/>
            <a:chExt cx="2808312" cy="3024535"/>
          </a:xfrm>
        </p:grpSpPr>
        <p:grpSp>
          <p:nvGrpSpPr>
            <p:cNvPr id="32" name="Group 31"/>
            <p:cNvGrpSpPr/>
            <p:nvPr/>
          </p:nvGrpSpPr>
          <p:grpSpPr>
            <a:xfrm>
              <a:off x="1007604" y="1628798"/>
              <a:ext cx="2808312" cy="3024535"/>
              <a:chOff x="1007604" y="1628798"/>
              <a:chExt cx="2808312" cy="3024535"/>
            </a:xfrm>
          </p:grpSpPr>
          <p:sp>
            <p:nvSpPr>
              <p:cNvPr id="34" name="Isosceles Triangle 33"/>
              <p:cNvSpPr/>
              <p:nvPr/>
            </p:nvSpPr>
            <p:spPr>
              <a:xfrm rot="10800000">
                <a:off x="1259632" y="1628798"/>
                <a:ext cx="1161948" cy="717404"/>
              </a:xfrm>
              <a:prstGeom prst="triangle">
                <a:avLst/>
              </a:prstGeom>
              <a:gradFill>
                <a:gsLst>
                  <a:gs pos="0">
                    <a:schemeClr val="tx1"/>
                  </a:gs>
                  <a:gs pos="41000">
                    <a:srgbClr val="005176"/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1007604" y="1628799"/>
                <a:ext cx="2808312" cy="3024534"/>
                <a:chOff x="1007604" y="1628799"/>
                <a:chExt cx="2808312" cy="3024534"/>
              </a:xfrm>
            </p:grpSpPr>
            <p:sp>
              <p:nvSpPr>
                <p:cNvPr id="36" name="Isosceles Triangle 35"/>
                <p:cNvSpPr/>
                <p:nvPr/>
              </p:nvSpPr>
              <p:spPr>
                <a:xfrm>
                  <a:off x="1007604" y="1628799"/>
                  <a:ext cx="2808312" cy="1512365"/>
                </a:xfrm>
                <a:prstGeom prst="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sp>
              <p:nvSpPr>
                <p:cNvPr id="37" name="Isosceles Triangle 36"/>
                <p:cNvSpPr/>
                <p:nvPr/>
              </p:nvSpPr>
              <p:spPr>
                <a:xfrm rot="10800000">
                  <a:off x="1007604" y="3141165"/>
                  <a:ext cx="2808312" cy="1512168"/>
                </a:xfrm>
                <a:prstGeom prst="triangle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</p:grpSp>
        </p:grpSp>
        <p:sp>
          <p:nvSpPr>
            <p:cNvPr id="33" name="Isosceles Triangle 32"/>
            <p:cNvSpPr/>
            <p:nvPr/>
          </p:nvSpPr>
          <p:spPr>
            <a:xfrm rot="10800000">
              <a:off x="2256353" y="4365104"/>
              <a:ext cx="310811" cy="167382"/>
            </a:xfrm>
            <a:prstGeom prst="triangle">
              <a:avLst/>
            </a:prstGeom>
            <a:solidFill>
              <a:schemeClr val="bg1"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38" name="Rectangle 37"/>
          <p:cNvSpPr/>
          <p:nvPr/>
        </p:nvSpPr>
        <p:spPr>
          <a:xfrm>
            <a:off x="2006855" y="3096971"/>
            <a:ext cx="17039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CA" sz="1400" b="1" dirty="0">
                <a:solidFill>
                  <a:schemeClr val="bg1"/>
                </a:solidFill>
              </a:rPr>
              <a:t>Meilleures décisions</a:t>
            </a:r>
          </a:p>
          <a:p>
            <a:pPr algn="ctr"/>
            <a:r>
              <a:rPr lang="fr-CA" sz="1400" b="1" dirty="0">
                <a:solidFill>
                  <a:schemeClr val="bg1"/>
                </a:solidFill>
              </a:rPr>
              <a:t>publiques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4518323" y="3096971"/>
            <a:ext cx="9988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CA" sz="1400" b="1" dirty="0">
                <a:solidFill>
                  <a:schemeClr val="bg1"/>
                </a:solidFill>
              </a:rPr>
              <a:t>Services </a:t>
            </a:r>
            <a:br>
              <a:rPr lang="fr-CA" sz="1400" b="1" dirty="0">
                <a:solidFill>
                  <a:schemeClr val="bg1"/>
                </a:solidFill>
              </a:rPr>
            </a:br>
            <a:r>
              <a:rPr lang="fr-CA" sz="1400" b="1" dirty="0">
                <a:solidFill>
                  <a:schemeClr val="bg1"/>
                </a:solidFill>
              </a:rPr>
              <a:t>et activités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130250" y="3096971"/>
            <a:ext cx="20927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CA" sz="1400" b="1" dirty="0">
                <a:solidFill>
                  <a:schemeClr val="bg1"/>
                </a:solidFill>
              </a:rPr>
              <a:t>Conformité et règlements</a:t>
            </a:r>
          </a:p>
          <a:p>
            <a:pPr algn="ctr"/>
            <a:r>
              <a:rPr lang="fr-CA" sz="1400" b="1" dirty="0">
                <a:solidFill>
                  <a:schemeClr val="bg1"/>
                </a:solidFill>
              </a:rPr>
              <a:t>axés sur les risques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525374" y="3068822"/>
            <a:ext cx="16203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CA" sz="1400" b="1" dirty="0">
                <a:solidFill>
                  <a:schemeClr val="bg1"/>
                </a:solidFill>
              </a:rPr>
              <a:t>Élaboration de</a:t>
            </a:r>
          </a:p>
          <a:p>
            <a:pPr algn="ctr"/>
            <a:r>
              <a:rPr lang="fr-CA" sz="1400" b="1" dirty="0">
                <a:solidFill>
                  <a:schemeClr val="bg1"/>
                </a:solidFill>
              </a:rPr>
              <a:t>politiques ouvertes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181" y="2346548"/>
            <a:ext cx="504474" cy="633002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639" y="2346549"/>
            <a:ext cx="676155" cy="6720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543" y="2346549"/>
            <a:ext cx="669190" cy="60916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0317" y="2346549"/>
            <a:ext cx="675917" cy="593711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1703513" y="3811801"/>
            <a:ext cx="2214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Analyse améliorée des renseignements et des données complexes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138843" y="3811800"/>
            <a:ext cx="3277015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Automatisation des tâches courantes 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288196" y="4073046"/>
            <a:ext cx="4572000" cy="5078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Communication plus rapide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>
                <a:solidFill>
                  <a:schemeClr val="bg1"/>
                </a:solidFill>
              </a:rPr>
              <a:t>  des renseignements et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>
                <a:solidFill>
                  <a:schemeClr val="bg1"/>
                </a:solidFill>
              </a:rPr>
              <a:t>     des analyses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3624618" y="4563151"/>
            <a:ext cx="1755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Prévisions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>
                <a:solidFill>
                  <a:schemeClr val="bg1"/>
                </a:solidFill>
              </a:rPr>
              <a:t>   plus exactes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274899" y="381180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Surveillance, contrôle,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>
                <a:solidFill>
                  <a:schemeClr val="bg1"/>
                </a:solidFill>
              </a:rPr>
              <a:t>  et suivi améliorés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5555940" y="4258254"/>
            <a:ext cx="2408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Meilleur ciblage des inspections et des essais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408499" y="381180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Analyse des commentaires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 smtClean="0">
                <a:solidFill>
                  <a:schemeClr val="bg1"/>
                </a:solidFill>
              </a:rPr>
              <a:t>du </a:t>
            </a:r>
            <a:r>
              <a:rPr lang="fr-CA" sz="900" dirty="0">
                <a:solidFill>
                  <a:schemeClr val="bg1"/>
                </a:solidFill>
              </a:rPr>
              <a:t>public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33100" y="418261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Nouvelles sources </a:t>
            </a:r>
            <a:br>
              <a:rPr lang="fr-CA" sz="900" dirty="0">
                <a:solidFill>
                  <a:schemeClr val="bg1"/>
                </a:solidFill>
              </a:rPr>
            </a:br>
            <a:r>
              <a:rPr lang="fr-CA" sz="900" dirty="0">
                <a:solidFill>
                  <a:schemeClr val="bg1"/>
                </a:solidFill>
              </a:rPr>
              <a:t>  de renseignements</a:t>
            </a:r>
          </a:p>
        </p:txBody>
      </p:sp>
      <p:sp>
        <p:nvSpPr>
          <p:cNvPr id="55" name="Rectangle 54"/>
          <p:cNvSpPr/>
          <p:nvPr/>
        </p:nvSpPr>
        <p:spPr>
          <a:xfrm>
            <a:off x="1214202" y="4247510"/>
            <a:ext cx="24529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Grande quantité de données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415481" y="4535542"/>
            <a:ext cx="200728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fr-CA" sz="900" dirty="0">
                <a:solidFill>
                  <a:schemeClr val="bg1"/>
                </a:solidFill>
              </a:rPr>
              <a:t>Tendances cachées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8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8" name="Rectangle 57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9690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6098" y="98474"/>
            <a:ext cx="1122513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Façons dont le gouvernement du Canada </a:t>
            </a:r>
            <a:r>
              <a:rPr lang="fr-CA" sz="3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l’utilise</a:t>
            </a:r>
            <a:endParaRPr lang="fr-CA" sz="3700" dirty="0">
              <a:solidFill>
                <a:schemeClr val="tx1">
                  <a:lumMod val="75000"/>
                  <a:lumOff val="2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pic>
        <p:nvPicPr>
          <p:cNvPr id="57" name="Content Placeholder 4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01" b="17602"/>
          <a:stretch/>
        </p:blipFill>
        <p:spPr>
          <a:xfrm>
            <a:off x="720511" y="2276953"/>
            <a:ext cx="2062804" cy="1260140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60375" y="3645105"/>
            <a:ext cx="258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b="1" dirty="0">
                <a:solidFill>
                  <a:srgbClr val="C07319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Santé publique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61762" y="4336800"/>
            <a:ext cx="23803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Outil </a:t>
            </a:r>
            <a:r>
              <a:rPr lang="fr-CA" sz="16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analytique d’alerte </a:t>
            </a:r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précoce pour détecter les menaces potentielles pour la santé publique dans le monde entier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96678" y="3645105"/>
            <a:ext cx="317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b="1" dirty="0">
                <a:solidFill>
                  <a:schemeClr val="accent6">
                    <a:lumMod val="50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Ressources naturelles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447752" y="4336800"/>
            <a:ext cx="2675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Alerte précoce en cas </a:t>
            </a:r>
            <a:r>
              <a:rPr lang="fr-CA" sz="16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d’urgence</a:t>
            </a:r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, prévision en temps réel des feux </a:t>
            </a:r>
            <a:b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</a:br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de forêt extrêmes, et cartographie des zones </a:t>
            </a:r>
            <a:r>
              <a:rPr lang="fr-CA" sz="16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d’inondation</a:t>
            </a:r>
            <a:endParaRPr lang="fr-CA" sz="16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1" b="14023"/>
          <a:stretch/>
        </p:blipFill>
        <p:spPr>
          <a:xfrm>
            <a:off x="6523332" y="2307688"/>
            <a:ext cx="2266474" cy="1198670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6365031" y="3645105"/>
            <a:ext cx="258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b="1" dirty="0">
                <a:solidFill>
                  <a:schemeClr val="accent4">
                    <a:lumMod val="50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Transports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604471" y="4336800"/>
            <a:ext cx="21041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Surveillance des renseignements sur le fret aérien en fonction des risques</a:t>
            </a:r>
          </a:p>
        </p:txBody>
      </p:sp>
      <p:sp>
        <p:nvSpPr>
          <p:cNvPr id="66" name="Oval Callout 65"/>
          <p:cNvSpPr/>
          <p:nvPr/>
        </p:nvSpPr>
        <p:spPr>
          <a:xfrm>
            <a:off x="9327890" y="2000934"/>
            <a:ext cx="1491175" cy="1042035"/>
          </a:xfrm>
          <a:prstGeom prst="wedgeEllipseCallout">
            <a:avLst/>
          </a:prstGeom>
          <a:solidFill>
            <a:schemeClr val="accent1">
              <a:lumMod val="75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7" name="Oval Callout 66"/>
          <p:cNvSpPr/>
          <p:nvPr/>
        </p:nvSpPr>
        <p:spPr>
          <a:xfrm flipH="1">
            <a:off x="10073477" y="2423093"/>
            <a:ext cx="1491175" cy="1042035"/>
          </a:xfrm>
          <a:prstGeom prst="wedgeEllipseCallout">
            <a:avLst/>
          </a:prstGeom>
          <a:solidFill>
            <a:schemeClr val="accent1">
              <a:lumMod val="75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8" name="TextBox 67"/>
          <p:cNvSpPr txBox="1"/>
          <p:nvPr/>
        </p:nvSpPr>
        <p:spPr>
          <a:xfrm>
            <a:off x="8981573" y="3655628"/>
            <a:ext cx="258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b="1" dirty="0">
                <a:solidFill>
                  <a:srgbClr val="7D9263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Mobilisation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9327890" y="4342900"/>
            <a:ext cx="19279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Catégorisation et analyse </a:t>
            </a:r>
            <a:r>
              <a:rPr lang="fr-CA" sz="16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d’une </a:t>
            </a:r>
            <a:r>
              <a:rPr lang="fr-CA" sz="1600" dirty="0">
                <a:latin typeface="Yu Gothic" panose="020B0400000000000000" pitchFamily="34" charset="-128"/>
                <a:ea typeface="Yu Gothic" panose="020B0400000000000000" pitchFamily="34" charset="-128"/>
              </a:rPr>
              <a:t>quantité massive de données qualitatives</a:t>
            </a:r>
          </a:p>
        </p:txBody>
      </p:sp>
      <p:pic>
        <p:nvPicPr>
          <p:cNvPr id="19" name="Picture 59"/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535" y="1791212"/>
            <a:ext cx="1751909" cy="186441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364287" y="6185484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 Narrow" panose="020B0606020202030204" pitchFamily="34" charset="0"/>
              </a:rPr>
              <a:t>9</a:t>
            </a:r>
            <a:endParaRPr lang="en-CA" sz="2400" dirty="0">
              <a:latin typeface="Arial Narrow" panose="020B0606020202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047" y="0"/>
            <a:ext cx="354679" cy="6858000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4" name="Rectangle 23"/>
          <p:cNvSpPr/>
          <p:nvPr/>
        </p:nvSpPr>
        <p:spPr>
          <a:xfrm rot="5400000">
            <a:off x="2014173" y="-781445"/>
            <a:ext cx="45719" cy="3012533"/>
          </a:xfrm>
          <a:prstGeom prst="rect">
            <a:avLst/>
          </a:prstGeom>
          <a:solidFill>
            <a:srgbClr val="3F2A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836377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3737390|-5389529|-10807215|-8355712|-16724839|SPAC&quot;,&quot;Id&quot;:&quot;5c9b8c7745443503e08fe30d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anada School of Public Service">
  <a:themeElements>
    <a:clrScheme name="Canada School of Public Service">
      <a:dk1>
        <a:srgbClr val="000000"/>
      </a:dk1>
      <a:lt1>
        <a:srgbClr val="FFFFFF"/>
      </a:lt1>
      <a:dk2>
        <a:srgbClr val="3F2A56"/>
      </a:dk2>
      <a:lt2>
        <a:srgbClr val="E6E6E6"/>
      </a:lt2>
      <a:accent1>
        <a:srgbClr val="3F2A56"/>
      </a:accent1>
      <a:accent2>
        <a:srgbClr val="4E5B73"/>
      </a:accent2>
      <a:accent3>
        <a:srgbClr val="DA797A"/>
      </a:accent3>
      <a:accent4>
        <a:srgbClr val="D9D9D9"/>
      </a:accent4>
      <a:accent5>
        <a:srgbClr val="BFBFBF"/>
      </a:accent5>
      <a:accent6>
        <a:srgbClr val="A6A6A6"/>
      </a:accent6>
      <a:hlink>
        <a:srgbClr val="4E5B7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2040</Words>
  <Application>Microsoft Office PowerPoint</Application>
  <PresentationFormat>Widescreen</PresentationFormat>
  <Paragraphs>377</Paragraphs>
  <Slides>28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41" baseType="lpstr">
      <vt:lpstr>맑은 고딕</vt:lpstr>
      <vt:lpstr>Yu Gothic</vt:lpstr>
      <vt:lpstr>Arial</vt:lpstr>
      <vt:lpstr>Arial Narrow</vt:lpstr>
      <vt:lpstr>Calibri</vt:lpstr>
      <vt:lpstr>Calibri Light</vt:lpstr>
      <vt:lpstr>Century Gothic</vt:lpstr>
      <vt:lpstr>Georgia</vt:lpstr>
      <vt:lpstr>Merriweather Sans</vt:lpstr>
      <vt:lpstr>Segoe Condensed</vt:lpstr>
      <vt:lpstr>Segoe UI</vt:lpstr>
      <vt:lpstr>Office Theme</vt:lpstr>
      <vt:lpstr>Canada School of Public Service</vt:lpstr>
      <vt:lpstr>L’intelligence artificielle École de la function publique du Canada Académie du numérique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 février 2019</dc:title>
  <dc:creator>Jérôme Grenier-Wildi</dc:creator>
  <cp:lastModifiedBy>Kent Aitken</cp:lastModifiedBy>
  <cp:revision>17</cp:revision>
  <dcterms:modified xsi:type="dcterms:W3CDTF">2019-12-05T15:55:48Z</dcterms:modified>
</cp:coreProperties>
</file>

<file path=docProps/thumbnail.jpeg>
</file>